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6" r:id="rId6"/>
  </p:sldMasterIdLst>
  <p:notesMasterIdLst>
    <p:notesMasterId r:id="rId34"/>
  </p:notesMasterIdLst>
  <p:sldIdLst>
    <p:sldId id="256" r:id="rId7"/>
    <p:sldId id="266" r:id="rId8"/>
    <p:sldId id="294" r:id="rId9"/>
    <p:sldId id="1777" r:id="rId10"/>
    <p:sldId id="293" r:id="rId11"/>
    <p:sldId id="295" r:id="rId12"/>
    <p:sldId id="454" r:id="rId13"/>
    <p:sldId id="1782" r:id="rId14"/>
    <p:sldId id="1794" r:id="rId15"/>
    <p:sldId id="1779" r:id="rId16"/>
    <p:sldId id="1795" r:id="rId17"/>
    <p:sldId id="1786" r:id="rId18"/>
    <p:sldId id="1778" r:id="rId19"/>
    <p:sldId id="1793" r:id="rId20"/>
    <p:sldId id="1797" r:id="rId21"/>
    <p:sldId id="1784" r:id="rId22"/>
    <p:sldId id="640" r:id="rId23"/>
    <p:sldId id="1781" r:id="rId24"/>
    <p:sldId id="1789" r:id="rId25"/>
    <p:sldId id="1790" r:id="rId26"/>
    <p:sldId id="1791" r:id="rId27"/>
    <p:sldId id="1798" r:id="rId28"/>
    <p:sldId id="296" r:id="rId29"/>
    <p:sldId id="1776" r:id="rId30"/>
    <p:sldId id="463" r:id="rId31"/>
    <p:sldId id="388"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4A99"/>
    <a:srgbClr val="D5339B"/>
    <a:srgbClr val="29235C"/>
    <a:srgbClr val="FDD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56318-FC10-4033-8F8A-7F02F9C078BF}" v="233" dt="2023-11-24T09:53:45.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384" autoAdjust="0"/>
  </p:normalViewPr>
  <p:slideViewPr>
    <p:cSldViewPr snapToGrid="0">
      <p:cViewPr varScale="1">
        <p:scale>
          <a:sx n="47" d="100"/>
          <a:sy n="47" d="100"/>
        </p:scale>
        <p:origin x="52" y="176"/>
      </p:cViewPr>
      <p:guideLst/>
    </p:cSldViewPr>
  </p:slideViewPr>
  <p:outlineViewPr>
    <p:cViewPr>
      <p:scale>
        <a:sx n="33" d="100"/>
        <a:sy n="33" d="100"/>
      </p:scale>
      <p:origin x="0" y="-18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EC2C4-140D-47AE-97AA-A242927E6267}" type="datetimeFigureOut">
              <a:rPr lang="en-GB" smtClean="0"/>
              <a:t>29/11/2023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9EE19-8FAB-4C97-8831-CD92ED1938B7}" type="slidenum">
              <a:rPr lang="en-GB" smtClean="0"/>
              <a:t>‹#›</a:t>
            </a:fld>
            <a:endParaRPr lang="en-GB"/>
          </a:p>
        </p:txBody>
      </p:sp>
    </p:spTree>
    <p:extLst>
      <p:ext uri="{BB962C8B-B14F-4D97-AF65-F5344CB8AC3E}">
        <p14:creationId xmlns:p14="http://schemas.microsoft.com/office/powerpoint/2010/main" val="16197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esearchinpractice.org.uk/children/content-pages/podcasts/reflections-on-accessing-care-records-and-supporting-good-record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a:t>
            </a:fld>
            <a:endParaRPr lang="en-GB"/>
          </a:p>
        </p:txBody>
      </p:sp>
    </p:spTree>
    <p:extLst>
      <p:ext uri="{BB962C8B-B14F-4D97-AF65-F5344CB8AC3E}">
        <p14:creationId xmlns:p14="http://schemas.microsoft.com/office/powerpoint/2010/main" val="953960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F29EE19-8FAB-4C97-8831-CD92ED1938B7}" type="slidenum">
              <a:rPr lang="en-GB" smtClean="0"/>
              <a:t>11</a:t>
            </a:fld>
            <a:endParaRPr lang="en-GB"/>
          </a:p>
        </p:txBody>
      </p:sp>
    </p:spTree>
    <p:extLst>
      <p:ext uri="{BB962C8B-B14F-4D97-AF65-F5344CB8AC3E}">
        <p14:creationId xmlns:p14="http://schemas.microsoft.com/office/powerpoint/2010/main" val="38487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12</a:t>
            </a:fld>
            <a:endParaRPr lang="en-GB"/>
          </a:p>
        </p:txBody>
      </p:sp>
    </p:spTree>
    <p:extLst>
      <p:ext uri="{BB962C8B-B14F-4D97-AF65-F5344CB8AC3E}">
        <p14:creationId xmlns:p14="http://schemas.microsoft.com/office/powerpoint/2010/main" val="935774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13</a:t>
            </a:fld>
            <a:endParaRPr lang="en-GB"/>
          </a:p>
        </p:txBody>
      </p:sp>
    </p:spTree>
    <p:extLst>
      <p:ext uri="{BB962C8B-B14F-4D97-AF65-F5344CB8AC3E}">
        <p14:creationId xmlns:p14="http://schemas.microsoft.com/office/powerpoint/2010/main" val="1318168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14</a:t>
            </a:fld>
            <a:endParaRPr lang="en-GB"/>
          </a:p>
        </p:txBody>
      </p:sp>
    </p:spTree>
    <p:extLst>
      <p:ext uri="{BB962C8B-B14F-4D97-AF65-F5344CB8AC3E}">
        <p14:creationId xmlns:p14="http://schemas.microsoft.com/office/powerpoint/2010/main" val="373201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15</a:t>
            </a:fld>
            <a:endParaRPr lang="en-GB"/>
          </a:p>
        </p:txBody>
      </p:sp>
    </p:spTree>
    <p:extLst>
      <p:ext uri="{BB962C8B-B14F-4D97-AF65-F5344CB8AC3E}">
        <p14:creationId xmlns:p14="http://schemas.microsoft.com/office/powerpoint/2010/main" val="2723196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16</a:t>
            </a:fld>
            <a:endParaRPr lang="en-GB"/>
          </a:p>
        </p:txBody>
      </p:sp>
    </p:spTree>
    <p:extLst>
      <p:ext uri="{BB962C8B-B14F-4D97-AF65-F5344CB8AC3E}">
        <p14:creationId xmlns:p14="http://schemas.microsoft.com/office/powerpoint/2010/main" val="152559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Reflections on accessing care records and supporting good recording (researchinpractice.org.uk)</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7026E-B0E7-4B37-8FEC-BA3424E23B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06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18</a:t>
            </a:fld>
            <a:endParaRPr lang="en-GB"/>
          </a:p>
        </p:txBody>
      </p:sp>
    </p:spTree>
    <p:extLst>
      <p:ext uri="{BB962C8B-B14F-4D97-AF65-F5344CB8AC3E}">
        <p14:creationId xmlns:p14="http://schemas.microsoft.com/office/powerpoint/2010/main" val="3612060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19</a:t>
            </a:fld>
            <a:endParaRPr lang="en-GB"/>
          </a:p>
        </p:txBody>
      </p:sp>
    </p:spTree>
    <p:extLst>
      <p:ext uri="{BB962C8B-B14F-4D97-AF65-F5344CB8AC3E}">
        <p14:creationId xmlns:p14="http://schemas.microsoft.com/office/powerpoint/2010/main" val="1465684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20</a:t>
            </a:fld>
            <a:endParaRPr lang="en-GB"/>
          </a:p>
        </p:txBody>
      </p:sp>
    </p:spTree>
    <p:extLst>
      <p:ext uri="{BB962C8B-B14F-4D97-AF65-F5344CB8AC3E}">
        <p14:creationId xmlns:p14="http://schemas.microsoft.com/office/powerpoint/2010/main" val="315185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3</a:t>
            </a:fld>
            <a:endParaRPr lang="en-GB"/>
          </a:p>
        </p:txBody>
      </p:sp>
    </p:spTree>
    <p:extLst>
      <p:ext uri="{BB962C8B-B14F-4D97-AF65-F5344CB8AC3E}">
        <p14:creationId xmlns:p14="http://schemas.microsoft.com/office/powerpoint/2010/main" val="1312104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21</a:t>
            </a:fld>
            <a:endParaRPr lang="en-GB"/>
          </a:p>
        </p:txBody>
      </p:sp>
    </p:spTree>
    <p:extLst>
      <p:ext uri="{BB962C8B-B14F-4D97-AF65-F5344CB8AC3E}">
        <p14:creationId xmlns:p14="http://schemas.microsoft.com/office/powerpoint/2010/main" val="1179345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22</a:t>
            </a:fld>
            <a:endParaRPr lang="en-GB"/>
          </a:p>
        </p:txBody>
      </p:sp>
    </p:spTree>
    <p:extLst>
      <p:ext uri="{BB962C8B-B14F-4D97-AF65-F5344CB8AC3E}">
        <p14:creationId xmlns:p14="http://schemas.microsoft.com/office/powerpoint/2010/main" val="370500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F29EE19-8FAB-4C97-8831-CD92ED1938B7}" type="slidenum">
              <a:rPr lang="en-GB" smtClean="0"/>
              <a:t>23</a:t>
            </a:fld>
            <a:endParaRPr lang="en-GB"/>
          </a:p>
        </p:txBody>
      </p:sp>
    </p:spTree>
    <p:extLst>
      <p:ext uri="{BB962C8B-B14F-4D97-AF65-F5344CB8AC3E}">
        <p14:creationId xmlns:p14="http://schemas.microsoft.com/office/powerpoint/2010/main" val="3043206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D04CB-A7D6-4368-B89F-56E8B3B8C95F}" type="slidenum">
              <a:rPr lang="en-GB" smtClean="0"/>
              <a:t>24</a:t>
            </a:fld>
            <a:endParaRPr lang="en-GB"/>
          </a:p>
        </p:txBody>
      </p:sp>
    </p:spTree>
    <p:extLst>
      <p:ext uri="{BB962C8B-B14F-4D97-AF65-F5344CB8AC3E}">
        <p14:creationId xmlns:p14="http://schemas.microsoft.com/office/powerpoint/2010/main" val="1516551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77026E-B0E7-4B37-8FEC-BA3424E23BEE}" type="slidenum">
              <a:rPr lang="en-GB" smtClean="0"/>
              <a:t>25</a:t>
            </a:fld>
            <a:endParaRPr lang="en-GB"/>
          </a:p>
        </p:txBody>
      </p:sp>
    </p:spTree>
    <p:extLst>
      <p:ext uri="{BB962C8B-B14F-4D97-AF65-F5344CB8AC3E}">
        <p14:creationId xmlns:p14="http://schemas.microsoft.com/office/powerpoint/2010/main" val="358409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90CCC-727F-4ED7-A6A9-26DAA791FF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479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spc="0" normalizeH="0" baseline="0" dirty="0">
                <a:ln>
                  <a:noFill/>
                </a:ln>
                <a:solidFill>
                  <a:srgbClr val="002060"/>
                </a:solidFill>
                <a:effectLst/>
                <a:uFillTx/>
                <a:latin typeface="+mj-lt"/>
                <a:ea typeface="+mj-ea"/>
                <a:cs typeface="+mj-cs"/>
                <a:sym typeface="Calibri"/>
              </a:rPr>
              <a:t>Presenters, please copy this link into the chat to request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spc="0" normalizeH="0" baseline="0" dirty="0">
                <a:ln>
                  <a:noFill/>
                </a:ln>
                <a:solidFill>
                  <a:srgbClr val="002060"/>
                </a:solidFill>
                <a:effectLst/>
                <a:uFillTx/>
                <a:latin typeface="+mj-lt"/>
                <a:ea typeface="+mj-ea"/>
                <a:cs typeface="+mj-cs"/>
                <a:sym typeface="Calibri"/>
              </a:rPr>
              <a:t>https://forms.office.com/e/nFDzqZWk4i</a:t>
            </a:r>
          </a:p>
          <a:p>
            <a:endParaRPr lang="en-GB" dirty="0"/>
          </a:p>
        </p:txBody>
      </p:sp>
    </p:spTree>
    <p:extLst>
      <p:ext uri="{BB962C8B-B14F-4D97-AF65-F5344CB8AC3E}">
        <p14:creationId xmlns:p14="http://schemas.microsoft.com/office/powerpoint/2010/main" val="354729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4</a:t>
            </a:fld>
            <a:endParaRPr lang="en-GB"/>
          </a:p>
        </p:txBody>
      </p:sp>
    </p:spTree>
    <p:extLst>
      <p:ext uri="{BB962C8B-B14F-4D97-AF65-F5344CB8AC3E}">
        <p14:creationId xmlns:p14="http://schemas.microsoft.com/office/powerpoint/2010/main" val="400031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5</a:t>
            </a:fld>
            <a:endParaRPr lang="en-GB"/>
          </a:p>
        </p:txBody>
      </p:sp>
    </p:spTree>
    <p:extLst>
      <p:ext uri="{BB962C8B-B14F-4D97-AF65-F5344CB8AC3E}">
        <p14:creationId xmlns:p14="http://schemas.microsoft.com/office/powerpoint/2010/main" val="41592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6</a:t>
            </a:fld>
            <a:endParaRPr lang="en-GB"/>
          </a:p>
        </p:txBody>
      </p:sp>
    </p:spTree>
    <p:extLst>
      <p:ext uri="{BB962C8B-B14F-4D97-AF65-F5344CB8AC3E}">
        <p14:creationId xmlns:p14="http://schemas.microsoft.com/office/powerpoint/2010/main" val="494733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 </a:t>
            </a:r>
            <a:endParaRPr lang="en-GB"/>
          </a:p>
        </p:txBody>
      </p:sp>
      <p:sp>
        <p:nvSpPr>
          <p:cNvPr id="4" name="Slide Number Placeholder 3"/>
          <p:cNvSpPr>
            <a:spLocks noGrp="1"/>
          </p:cNvSpPr>
          <p:nvPr>
            <p:ph type="sldNum" sz="quarter" idx="5"/>
          </p:nvPr>
        </p:nvSpPr>
        <p:spPr/>
        <p:txBody>
          <a:bodyPr/>
          <a:lstStyle/>
          <a:p>
            <a:fld id="{B777026E-B0E7-4B37-8FEC-BA3424E23BEE}" type="slidenum">
              <a:rPr lang="en-GB" smtClean="0"/>
              <a:t>7</a:t>
            </a:fld>
            <a:endParaRPr lang="en-GB"/>
          </a:p>
        </p:txBody>
      </p:sp>
    </p:spTree>
    <p:extLst>
      <p:ext uri="{BB962C8B-B14F-4D97-AF65-F5344CB8AC3E}">
        <p14:creationId xmlns:p14="http://schemas.microsoft.com/office/powerpoint/2010/main" val="115583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8</a:t>
            </a:fld>
            <a:endParaRPr lang="en-GB"/>
          </a:p>
        </p:txBody>
      </p:sp>
    </p:spTree>
    <p:extLst>
      <p:ext uri="{BB962C8B-B14F-4D97-AF65-F5344CB8AC3E}">
        <p14:creationId xmlns:p14="http://schemas.microsoft.com/office/powerpoint/2010/main" val="424678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9</a:t>
            </a:fld>
            <a:endParaRPr lang="en-GB"/>
          </a:p>
        </p:txBody>
      </p:sp>
    </p:spTree>
    <p:extLst>
      <p:ext uri="{BB962C8B-B14F-4D97-AF65-F5344CB8AC3E}">
        <p14:creationId xmlns:p14="http://schemas.microsoft.com/office/powerpoint/2010/main" val="2038166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9EE19-8FAB-4C97-8831-CD92ED1938B7}" type="slidenum">
              <a:rPr lang="en-GB" smtClean="0"/>
              <a:t>10</a:t>
            </a:fld>
            <a:endParaRPr lang="en-GB"/>
          </a:p>
        </p:txBody>
      </p:sp>
    </p:spTree>
    <p:extLst>
      <p:ext uri="{BB962C8B-B14F-4D97-AF65-F5344CB8AC3E}">
        <p14:creationId xmlns:p14="http://schemas.microsoft.com/office/powerpoint/2010/main" val="134678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E79F-2562-FC98-3A1D-52F4F39286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83E1E4B-BCA5-1C1C-4225-80E99B391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0E2F279-3342-D2F1-55F4-886406CFB61D}"/>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5" name="Footer Placeholder 4">
            <a:extLst>
              <a:ext uri="{FF2B5EF4-FFF2-40B4-BE49-F238E27FC236}">
                <a16:creationId xmlns:a16="http://schemas.microsoft.com/office/drawing/2014/main" id="{286E8891-B92D-0F68-C84C-F9D65E9FE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6718B-CB48-A2CA-5E21-0E34DBB766BD}"/>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2474128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028E-85EC-C6AF-CD45-C7C3EEE6BDA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37653D-AC8E-6251-12BC-BE4862DFF15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0B798C-AFDB-DB71-CD92-1B67BBD33DB7}"/>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5" name="Footer Placeholder 4">
            <a:extLst>
              <a:ext uri="{FF2B5EF4-FFF2-40B4-BE49-F238E27FC236}">
                <a16:creationId xmlns:a16="http://schemas.microsoft.com/office/drawing/2014/main" id="{E5D108F7-252E-573A-2B30-B34FC5DA5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56910-661C-8435-D34B-42A7133A5C40}"/>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252751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47447-2929-1D03-2E8E-E2CB05EED0B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92A3FA2-FF62-BE84-37EE-5C1341A9D2F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0196E5-C42D-8BEA-E0FA-1BCF6B6C9408}"/>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5" name="Footer Placeholder 4">
            <a:extLst>
              <a:ext uri="{FF2B5EF4-FFF2-40B4-BE49-F238E27FC236}">
                <a16:creationId xmlns:a16="http://schemas.microsoft.com/office/drawing/2014/main" id="{E381D9DA-3D75-B508-1BD0-B43CADFEE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CC720-DC69-0458-6F24-C3FA90D09E1E}"/>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374498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96422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384694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dirty="0"/>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14081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395853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683461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4205246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531284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dirty="0"/>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342508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3670-DEB5-C7ED-7052-9685B7834C4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198984-520C-906C-33A4-56B6552F4B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CC8D2C-CDE4-F54D-72BE-2BBCD969249B}"/>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5" name="Footer Placeholder 4">
            <a:extLst>
              <a:ext uri="{FF2B5EF4-FFF2-40B4-BE49-F238E27FC236}">
                <a16:creationId xmlns:a16="http://schemas.microsoft.com/office/drawing/2014/main" id="{B33B1B57-7EF2-D523-F867-4FC09EDDC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D0D9F-9B8C-D4BC-1BD9-2247D1B08429}"/>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3814110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4141412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007799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2410419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39240A10-37EB-4353-9B46-336D8CA75B4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1026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607380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asic Text Slide">
    <p:spTree>
      <p:nvGrpSpPr>
        <p:cNvPr id="1" name=""/>
        <p:cNvGrpSpPr/>
        <p:nvPr/>
      </p:nvGrpSpPr>
      <p:grpSpPr>
        <a:xfrm>
          <a:off x="0" y="0"/>
          <a:ext cx="0" cy="0"/>
          <a:chOff x="0" y="0"/>
          <a:chExt cx="0" cy="0"/>
        </a:xfrm>
      </p:grpSpPr>
      <p:sp>
        <p:nvSpPr>
          <p:cNvPr id="40" name="Titeltekst"/>
          <p:cNvSpPr txBox="1">
            <a:spLocks noGrp="1"/>
          </p:cNvSpPr>
          <p:nvPr>
            <p:ph type="title"/>
          </p:nvPr>
        </p:nvSpPr>
        <p:spPr>
          <a:xfrm>
            <a:off x="2909598" y="981077"/>
            <a:ext cx="8442617" cy="1331914"/>
          </a:xfrm>
          <a:prstGeom prst="rect">
            <a:avLst/>
          </a:prstGeom>
        </p:spPr>
        <p:txBody>
          <a:bodyPr/>
          <a:lstStyle>
            <a:lvl1pPr>
              <a:defRPr sz="4400">
                <a:solidFill>
                  <a:srgbClr val="262626"/>
                </a:solidFill>
              </a:defRPr>
            </a:lvl1pPr>
          </a:lstStyle>
          <a:p>
            <a:r>
              <a:t>Titeltekst</a:t>
            </a:r>
          </a:p>
        </p:txBody>
      </p:sp>
      <p:sp>
        <p:nvSpPr>
          <p:cNvPr id="41" name="Hoofdtekst - niveau één…"/>
          <p:cNvSpPr txBox="1">
            <a:spLocks noGrp="1"/>
          </p:cNvSpPr>
          <p:nvPr>
            <p:ph type="body" sz="half" idx="1"/>
          </p:nvPr>
        </p:nvSpPr>
        <p:spPr>
          <a:xfrm>
            <a:off x="2909599" y="2312979"/>
            <a:ext cx="8442619" cy="3456001"/>
          </a:xfrm>
          <a:prstGeom prst="rect">
            <a:avLst/>
          </a:prstGeom>
        </p:spPr>
        <p:txBody>
          <a:bodyPr/>
          <a:lstStyle>
            <a:lvl1pPr marL="0" indent="0">
              <a:buSzTx/>
              <a:buFontTx/>
              <a:buNone/>
              <a:defRPr sz="2400"/>
            </a:lvl1pPr>
            <a:lvl2pPr marL="0" indent="457189">
              <a:buSzTx/>
              <a:buFontTx/>
              <a:buNone/>
              <a:defRPr sz="2400"/>
            </a:lvl2pPr>
            <a:lvl3pPr marL="0" indent="914377">
              <a:buSzTx/>
              <a:buFontTx/>
              <a:buNone/>
              <a:defRPr sz="2400"/>
            </a:lvl3pPr>
            <a:lvl4pPr marL="0" indent="1371565">
              <a:buSzTx/>
              <a:buFontTx/>
              <a:buNone/>
              <a:defRPr sz="2400"/>
            </a:lvl4pPr>
            <a:lvl5pPr marL="0" indent="1828754">
              <a:buSzTx/>
              <a:buFontTx/>
              <a:buNone/>
              <a:defRPr sz="2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2" name="Rectangle 5"/>
          <p:cNvSpPr/>
          <p:nvPr/>
        </p:nvSpPr>
        <p:spPr>
          <a:xfrm>
            <a:off x="0" y="2"/>
            <a:ext cx="12192000" cy="333376"/>
          </a:xfrm>
          <a:prstGeom prst="rect">
            <a:avLst/>
          </a:prstGeom>
          <a:solidFill>
            <a:srgbClr val="1B75BC"/>
          </a:solidFill>
          <a:ln w="12700">
            <a:miter lim="400000"/>
          </a:ln>
        </p:spPr>
        <p:txBody>
          <a:bodyPr lIns="45719" rIns="45719" anchor="ctr"/>
          <a:lstStyle/>
          <a:p>
            <a:pPr algn="ctr">
              <a:defRPr sz="1300">
                <a:solidFill>
                  <a:srgbClr val="FFFFFF"/>
                </a:solidFill>
              </a:defRPr>
            </a:pPr>
            <a:endParaRPr/>
          </a:p>
        </p:txBody>
      </p:sp>
      <p:sp>
        <p:nvSpPr>
          <p:cNvPr id="43" name="Rectangle 8"/>
          <p:cNvSpPr/>
          <p:nvPr/>
        </p:nvSpPr>
        <p:spPr>
          <a:xfrm>
            <a:off x="0" y="6165851"/>
            <a:ext cx="12192000" cy="692152"/>
          </a:xfrm>
          <a:prstGeom prst="rect">
            <a:avLst/>
          </a:prstGeom>
          <a:solidFill>
            <a:srgbClr val="F58229"/>
          </a:solidFill>
          <a:ln w="12700">
            <a:miter lim="400000"/>
          </a:ln>
        </p:spPr>
        <p:txBody>
          <a:bodyPr lIns="45719" rIns="45719" anchor="ctr"/>
          <a:lstStyle/>
          <a:p>
            <a:pPr algn="ctr">
              <a:defRPr sz="1300">
                <a:solidFill>
                  <a:srgbClr val="FFFFFF"/>
                </a:solidFill>
              </a:defRPr>
            </a:pPr>
            <a:endParaRPr/>
          </a:p>
        </p:txBody>
      </p:sp>
      <p:sp>
        <p:nvSpPr>
          <p:cNvPr id="4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238823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007207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297827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157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13944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9062-3391-6889-A1A0-DCC34DB69D9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58BEFBD-F978-5717-5F1E-63355E83EB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D37CB2-CFE7-0A17-6AB3-C0474E35530F}"/>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5" name="Footer Placeholder 4">
            <a:extLst>
              <a:ext uri="{FF2B5EF4-FFF2-40B4-BE49-F238E27FC236}">
                <a16:creationId xmlns:a16="http://schemas.microsoft.com/office/drawing/2014/main" id="{BA1FFF06-0188-95A0-CB9C-ABDFA66B0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DDA2C-6E7A-6A6E-F902-62D851960763}"/>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1808504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721940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78645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374213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8369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DFEB8-86BC-5F37-F8FF-D299F6C3F61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BCABDF-C36D-F334-CE08-3B927D2C1E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79B82BA-70E1-361E-EB3A-32048D8AB5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9F7972A-38D7-F014-1670-7B043EF7B5E3}"/>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6" name="Footer Placeholder 5">
            <a:extLst>
              <a:ext uri="{FF2B5EF4-FFF2-40B4-BE49-F238E27FC236}">
                <a16:creationId xmlns:a16="http://schemas.microsoft.com/office/drawing/2014/main" id="{A20E2226-75EF-D08F-E773-E5F2F6662A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905A8-2807-16AB-8F0F-C2A02CBF833D}"/>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244813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4780-5ABB-1568-983C-A87BD1458EB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1D9671-1D54-F270-84C8-82CA441A50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FE912A-4075-5BD9-C3E3-40E84B60C9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CD08071-936C-6C23-05B9-F9A1E09BC7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D02F15A-2F90-4D15-FDE0-71DE5694EFB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B069913-4EAD-FB7C-1DD0-9382476E5569}"/>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8" name="Footer Placeholder 7">
            <a:extLst>
              <a:ext uri="{FF2B5EF4-FFF2-40B4-BE49-F238E27FC236}">
                <a16:creationId xmlns:a16="http://schemas.microsoft.com/office/drawing/2014/main" id="{D132D297-F89F-DA00-C47A-2325638140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95A00-0C8D-5669-6800-404C6DF0C262}"/>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91648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8E31-5DFC-AA48-1798-DA4884E9CE1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AF59AEC-8EAD-435A-112C-7171CC80F636}"/>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4" name="Footer Placeholder 3">
            <a:extLst>
              <a:ext uri="{FF2B5EF4-FFF2-40B4-BE49-F238E27FC236}">
                <a16:creationId xmlns:a16="http://schemas.microsoft.com/office/drawing/2014/main" id="{19FB8C46-EE15-0E31-C0E2-357EFCFEB9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8C0A48-DDEB-4D04-62B5-65F4E6227A72}"/>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258138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88BED4-A8C5-8AAC-E7C8-B5603957A091}"/>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3" name="Footer Placeholder 2">
            <a:extLst>
              <a:ext uri="{FF2B5EF4-FFF2-40B4-BE49-F238E27FC236}">
                <a16:creationId xmlns:a16="http://schemas.microsoft.com/office/drawing/2014/main" id="{593CFFF2-87E0-0843-55CF-A38CB1FAD5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6A2F85-DFF4-1C56-E915-84155ACAE331}"/>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302619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85B3-57C3-2909-586D-3CA6E8F17F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D9EE0C0-32C1-C1FE-5553-7F001B7C0D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2AD1361-B157-BB89-8789-650F7986A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D90961-F64C-1094-A620-9CED2EA42661}"/>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6" name="Footer Placeholder 5">
            <a:extLst>
              <a:ext uri="{FF2B5EF4-FFF2-40B4-BE49-F238E27FC236}">
                <a16:creationId xmlns:a16="http://schemas.microsoft.com/office/drawing/2014/main" id="{36D58F19-C1CB-2F11-6E51-BCD601B02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27556-B4CD-A03D-9AFE-F9ECB81B6ABB}"/>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35555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F507-F32F-8292-5062-531A66BB59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6689068-E5C9-92DE-6CF4-A839C18E47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FA710-34C9-CD76-054D-1FFB7DE01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0C1B8C-6EDF-66C3-A1D3-604D39118A27}"/>
              </a:ext>
            </a:extLst>
          </p:cNvPr>
          <p:cNvSpPr>
            <a:spLocks noGrp="1"/>
          </p:cNvSpPr>
          <p:nvPr>
            <p:ph type="dt" sz="half" idx="10"/>
          </p:nvPr>
        </p:nvSpPr>
        <p:spPr/>
        <p:txBody>
          <a:bodyPr/>
          <a:lstStyle/>
          <a:p>
            <a:fld id="{9E0034DB-C5F6-6C4B-A70E-D674546891B2}" type="datetimeFigureOut">
              <a:rPr lang="en-US" smtClean="0"/>
              <a:t>11/29/2023</a:t>
            </a:fld>
            <a:endParaRPr lang="en-US"/>
          </a:p>
        </p:txBody>
      </p:sp>
      <p:sp>
        <p:nvSpPr>
          <p:cNvPr id="6" name="Footer Placeholder 5">
            <a:extLst>
              <a:ext uri="{FF2B5EF4-FFF2-40B4-BE49-F238E27FC236}">
                <a16:creationId xmlns:a16="http://schemas.microsoft.com/office/drawing/2014/main" id="{B28CC69C-05E8-F129-BF30-2AA62C8AE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A766E-0183-C7F4-6956-F6158045A27F}"/>
              </a:ext>
            </a:extLst>
          </p:cNvPr>
          <p:cNvSpPr>
            <a:spLocks noGrp="1"/>
          </p:cNvSpPr>
          <p:nvPr>
            <p:ph type="sldNum" sz="quarter" idx="12"/>
          </p:nvPr>
        </p:nvSpPr>
        <p:spPr/>
        <p:txBody>
          <a:bodyPr/>
          <a:lstStyle/>
          <a:p>
            <a:fld id="{EDFBE208-E69A-BE4A-9A64-71D61F2BA612}" type="slidenum">
              <a:rPr lang="en-US" smtClean="0"/>
              <a:t>‹#›</a:t>
            </a:fld>
            <a:endParaRPr lang="en-US"/>
          </a:p>
        </p:txBody>
      </p:sp>
    </p:spTree>
    <p:extLst>
      <p:ext uri="{BB962C8B-B14F-4D97-AF65-F5344CB8AC3E}">
        <p14:creationId xmlns:p14="http://schemas.microsoft.com/office/powerpoint/2010/main" val="307031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D0C497-C96E-742B-A4F9-9CC2166A5A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2ACD30-5605-05DF-3020-2A25C5DCC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A442DD-8D86-E8E3-A351-274628C54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034DB-C5F6-6C4B-A70E-D674546891B2}" type="datetimeFigureOut">
              <a:rPr lang="en-US" smtClean="0"/>
              <a:t>11/29/2023</a:t>
            </a:fld>
            <a:endParaRPr lang="en-US"/>
          </a:p>
        </p:txBody>
      </p:sp>
      <p:sp>
        <p:nvSpPr>
          <p:cNvPr id="5" name="Footer Placeholder 4">
            <a:extLst>
              <a:ext uri="{FF2B5EF4-FFF2-40B4-BE49-F238E27FC236}">
                <a16:creationId xmlns:a16="http://schemas.microsoft.com/office/drawing/2014/main" id="{8A6B097B-297B-13D5-48E9-4EE8DE3F4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7F6A5-92B5-794C-1CE8-B9F0E1C33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BE208-E69A-BE4A-9A64-71D61F2BA612}" type="slidenum">
              <a:rPr lang="en-US" smtClean="0"/>
              <a:t>‹#›</a:t>
            </a:fld>
            <a:endParaRPr lang="en-US"/>
          </a:p>
        </p:txBody>
      </p:sp>
    </p:spTree>
    <p:extLst>
      <p:ext uri="{BB962C8B-B14F-4D97-AF65-F5344CB8AC3E}">
        <p14:creationId xmlns:p14="http://schemas.microsoft.com/office/powerpoint/2010/main" val="4140519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11/29/2023</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2700886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605122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Gn0pmHF7u2Y?start=9&amp;feature=oembed" TargetMode="External"/><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0.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jp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257414" y="630877"/>
            <a:ext cx="6086236" cy="2115822"/>
          </a:xfrm>
        </p:spPr>
        <p:txBody>
          <a:bodyPr>
            <a:normAutofit fontScale="90000"/>
          </a:bodyPr>
          <a:lstStyle/>
          <a:p>
            <a:pPr algn="l"/>
            <a:r>
              <a:rPr lang="en-GB" sz="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Life Story Approach </a:t>
            </a:r>
            <a:br>
              <a:rPr lang="en-GB" sz="4000" dirty="0">
                <a:solidFill>
                  <a:schemeClr val="bg1"/>
                </a:solidFill>
                <a:latin typeface="Arial" panose="020B0604020202020204" pitchFamily="34" charset="0"/>
                <a:cs typeface="Arial" panose="020B0604020202020204" pitchFamily="34" charset="0"/>
              </a:rPr>
            </a:br>
            <a:r>
              <a:rPr lang="en-GB"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Family Networks are part of everyone’s Norfolk Story</a:t>
            </a:r>
            <a:endParaRPr lang="en-US" sz="4000"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6178975-1186-A983-2DE0-5918DB100164}"/>
              </a:ext>
            </a:extLst>
          </p:cNvPr>
          <p:cNvSpPr>
            <a:spLocks noGrp="1"/>
          </p:cNvSpPr>
          <p:nvPr>
            <p:ph type="subTitle" idx="1"/>
          </p:nvPr>
        </p:nvSpPr>
        <p:spPr>
          <a:xfrm>
            <a:off x="257414" y="3429000"/>
            <a:ext cx="9144000" cy="1685925"/>
          </a:xfrm>
        </p:spPr>
        <p:txBody>
          <a:bodyPr vert="horz" lIns="91440" tIns="45720" rIns="91440" bIns="45720" rtlCol="0" anchor="t">
            <a:normAutofit fontScale="77500" lnSpcReduction="20000"/>
          </a:bodyPr>
          <a:lstStyle/>
          <a:p>
            <a:pPr algn="l"/>
            <a:r>
              <a:rPr lang="en-US" sz="4000" b="1" dirty="0">
                <a:solidFill>
                  <a:schemeClr val="bg1"/>
                </a:solidFill>
              </a:rPr>
              <a:t>Practice Week</a:t>
            </a:r>
          </a:p>
          <a:p>
            <a:pPr algn="l"/>
            <a:r>
              <a:rPr lang="en-US" sz="3200" dirty="0">
                <a:solidFill>
                  <a:schemeClr val="bg1"/>
                </a:solidFill>
              </a:rPr>
              <a:t>Tuesday 21 November 2023 </a:t>
            </a:r>
          </a:p>
          <a:p>
            <a:pPr algn="l"/>
            <a:endParaRPr lang="en-US" sz="3200" dirty="0">
              <a:solidFill>
                <a:schemeClr val="bg1"/>
              </a:solidFill>
            </a:endParaRPr>
          </a:p>
          <a:p>
            <a:pPr algn="l"/>
            <a:r>
              <a:rPr lang="en-US" sz="3200" dirty="0">
                <a:solidFill>
                  <a:schemeClr val="bg1"/>
                </a:solidFill>
              </a:rPr>
              <a:t>Lizzie Hills</a:t>
            </a:r>
          </a:p>
          <a:p>
            <a:pPr algn="l"/>
            <a:endParaRPr lang="en-US" sz="3000" dirty="0">
              <a:solidFill>
                <a:schemeClr val="bg1"/>
              </a:solidFill>
            </a:endParaRPr>
          </a:p>
          <a:p>
            <a:pPr algn="l"/>
            <a:endParaRPr lang="en-US" sz="3000" dirty="0">
              <a:solidFill>
                <a:schemeClr val="bg1"/>
              </a:solidFill>
            </a:endParaRPr>
          </a:p>
        </p:txBody>
      </p:sp>
      <p:pic>
        <p:nvPicPr>
          <p:cNvPr id="15" name="Picture 14">
            <a:extLst>
              <a:ext uri="{FF2B5EF4-FFF2-40B4-BE49-F238E27FC236}">
                <a16:creationId xmlns:a16="http://schemas.microsoft.com/office/drawing/2014/main" id="{93817D41-394B-6FDB-986C-9A4DCA1A83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23865" y="6107401"/>
            <a:ext cx="2647254" cy="403818"/>
          </a:xfrm>
          <a:prstGeom prst="rect">
            <a:avLst/>
          </a:prstGeom>
        </p:spPr>
      </p:pic>
      <p:pic>
        <p:nvPicPr>
          <p:cNvPr id="5" name="Picture 4">
            <a:extLst>
              <a:ext uri="{FF2B5EF4-FFF2-40B4-BE49-F238E27FC236}">
                <a16:creationId xmlns:a16="http://schemas.microsoft.com/office/drawing/2014/main" id="{E83E62D2-46EF-3B58-7A5D-2478BC6F6A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71119" y="512668"/>
            <a:ext cx="1444489" cy="978300"/>
          </a:xfrm>
          <a:prstGeom prst="rect">
            <a:avLst/>
          </a:prstGeom>
        </p:spPr>
      </p:pic>
    </p:spTree>
    <p:extLst>
      <p:ext uri="{BB962C8B-B14F-4D97-AF65-F5344CB8AC3E}">
        <p14:creationId xmlns:p14="http://schemas.microsoft.com/office/powerpoint/2010/main" val="467161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8FFE-DE84-10E1-7EA5-D79839D09C4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LUUUTT Model</a:t>
            </a:r>
          </a:p>
        </p:txBody>
      </p:sp>
      <p:pic>
        <p:nvPicPr>
          <p:cNvPr id="4" name="Online Media 3" title="An Overview of the LUUUUTT Model | Coordinated Management of Meaning (CMM)">
            <a:hlinkClick r:id="" action="ppaction://media"/>
            <a:extLst>
              <a:ext uri="{FF2B5EF4-FFF2-40B4-BE49-F238E27FC236}">
                <a16:creationId xmlns:a16="http://schemas.microsoft.com/office/drawing/2014/main" id="{666923FF-4841-ACAD-58CE-17D879088E44}"/>
              </a:ext>
            </a:extLst>
          </p:cNvPr>
          <p:cNvPicPr>
            <a:picLocks noRot="1" noChangeAspect="1"/>
          </p:cNvPicPr>
          <p:nvPr>
            <a:videoFile r:link="rId1"/>
          </p:nvPr>
        </p:nvPicPr>
        <p:blipFill>
          <a:blip r:embed="rId5"/>
          <a:stretch>
            <a:fillRect/>
          </a:stretch>
        </p:blipFill>
        <p:spPr>
          <a:xfrm>
            <a:off x="0" y="0"/>
            <a:ext cx="12192000" cy="6888480"/>
          </a:xfrm>
          <a:prstGeom prst="rect">
            <a:avLst/>
          </a:prstGeom>
        </p:spPr>
      </p:pic>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098072" y="6123972"/>
            <a:ext cx="895350" cy="609600"/>
          </a:xfrm>
          <a:prstGeom prst="rect">
            <a:avLst/>
          </a:prstGeom>
        </p:spPr>
      </p:pic>
    </p:spTree>
    <p:extLst>
      <p:ext uri="{BB962C8B-B14F-4D97-AF65-F5344CB8AC3E}">
        <p14:creationId xmlns:p14="http://schemas.microsoft.com/office/powerpoint/2010/main" val="113474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9065844" y="62328"/>
            <a:ext cx="2927578" cy="728416"/>
          </a:xfrm>
        </p:spPr>
        <p:txBody>
          <a:bodyPr>
            <a:normAutofit/>
          </a:bodyPr>
          <a:lstStyle/>
          <a:p>
            <a:pPr algn="l"/>
            <a:r>
              <a:rPr lang="en-GB" sz="4000" dirty="0">
                <a:solidFill>
                  <a:srgbClr val="29235C"/>
                </a:solidFill>
                <a:latin typeface="Arial" panose="020B0604020202020204" pitchFamily="34" charset="0"/>
                <a:cs typeface="Arial" panose="020B0604020202020204" pitchFamily="34" charset="0"/>
              </a:rPr>
              <a:t>Storytelling</a:t>
            </a:r>
          </a:p>
        </p:txBody>
      </p:sp>
      <p:sp>
        <p:nvSpPr>
          <p:cNvPr id="6" name="TextBox 5">
            <a:extLst>
              <a:ext uri="{FF2B5EF4-FFF2-40B4-BE49-F238E27FC236}">
                <a16:creationId xmlns:a16="http://schemas.microsoft.com/office/drawing/2014/main" id="{0DF2E24B-B31A-C035-9874-2F9A7467BBD1}"/>
              </a:ext>
            </a:extLst>
          </p:cNvPr>
          <p:cNvSpPr txBox="1"/>
          <p:nvPr/>
        </p:nvSpPr>
        <p:spPr>
          <a:xfrm>
            <a:off x="198578" y="531917"/>
            <a:ext cx="4935887" cy="5518627"/>
          </a:xfrm>
          <a:prstGeom prst="rect">
            <a:avLst/>
          </a:prstGeom>
          <a:noFill/>
        </p:spPr>
        <p:txBody>
          <a:bodyPr wrap="square" rtlCol="0">
            <a:spAutoFit/>
          </a:bodyPr>
          <a:lstStyle/>
          <a:p>
            <a:pPr>
              <a:lnSpc>
                <a:spcPct val="107000"/>
              </a:lnSpc>
              <a:spcAft>
                <a:spcPts val="800"/>
              </a:spcAft>
            </a:pPr>
            <a:r>
              <a:rPr lang="en-GB" sz="2600" b="1" kern="100" dirty="0">
                <a:effectLst/>
                <a:latin typeface="Calibri" panose="020F0502020204030204" pitchFamily="34" charset="0"/>
                <a:ea typeface="Calibri" panose="020F0502020204030204" pitchFamily="34" charset="0"/>
                <a:cs typeface="Times New Roman" panose="02020603050405020304" pitchFamily="18" charset="0"/>
              </a:rPr>
              <a:t>Stories Lived</a:t>
            </a:r>
            <a:r>
              <a:rPr lang="en-GB" sz="2600" kern="100" dirty="0">
                <a:effectLst/>
                <a:latin typeface="Calibri" panose="020F0502020204030204" pitchFamily="34" charset="0"/>
                <a:ea typeface="Calibri" panose="020F0502020204030204" pitchFamily="34" charset="0"/>
                <a:cs typeface="Times New Roman" panose="02020603050405020304" pitchFamily="18" charset="0"/>
              </a:rPr>
              <a:t> are the actions of our lives which cannot be changed, </a:t>
            </a:r>
            <a:r>
              <a:rPr lang="en-GB" sz="2600" dirty="0">
                <a:effectLst/>
                <a:latin typeface="Calibri" panose="020F0502020204030204" pitchFamily="34" charset="0"/>
                <a:ea typeface="Calibri" panose="020F0502020204030204" pitchFamily="34" charset="0"/>
                <a:cs typeface="Times New Roman" panose="02020603050405020304" pitchFamily="18" charset="0"/>
              </a:rPr>
              <a:t>what we actually did or are doing</a:t>
            </a:r>
          </a:p>
          <a:p>
            <a:pPr>
              <a:lnSpc>
                <a:spcPct val="107000"/>
              </a:lnSpc>
              <a:spcAft>
                <a:spcPts val="800"/>
              </a:spcAft>
            </a:pPr>
            <a:r>
              <a:rPr lang="en-GB" sz="2600" b="1" kern="100" dirty="0">
                <a:effectLst/>
                <a:latin typeface="Calibri" panose="020F0502020204030204" pitchFamily="34" charset="0"/>
                <a:ea typeface="Calibri" panose="020F0502020204030204" pitchFamily="34" charset="0"/>
                <a:cs typeface="Times New Roman" panose="02020603050405020304" pitchFamily="18" charset="0"/>
              </a:rPr>
              <a:t>Story Telling</a:t>
            </a:r>
            <a:r>
              <a:rPr lang="en-GB" sz="2600" kern="100" dirty="0">
                <a:effectLst/>
                <a:latin typeface="Calibri" panose="020F0502020204030204" pitchFamily="34" charset="0"/>
                <a:ea typeface="Calibri" panose="020F0502020204030204" pitchFamily="34" charset="0"/>
                <a:cs typeface="Times New Roman" panose="02020603050405020304" pitchFamily="18" charset="0"/>
              </a:rPr>
              <a:t> thinks about the way in which people tell their stories.</a:t>
            </a:r>
          </a:p>
          <a:p>
            <a:pPr>
              <a:lnSpc>
                <a:spcPct val="107000"/>
              </a:lnSpc>
              <a:spcAft>
                <a:spcPts val="800"/>
              </a:spcAft>
            </a:pPr>
            <a:r>
              <a:rPr lang="en-GB" sz="2600" b="1" kern="100" dirty="0">
                <a:effectLst/>
                <a:latin typeface="Calibri" panose="020F0502020204030204" pitchFamily="34" charset="0"/>
                <a:ea typeface="Calibri" panose="020F0502020204030204" pitchFamily="34" charset="0"/>
                <a:cs typeface="Times New Roman" panose="02020603050405020304" pitchFamily="18" charset="0"/>
              </a:rPr>
              <a:t>Stories Told</a:t>
            </a:r>
            <a:r>
              <a:rPr lang="en-GB" sz="2600" kern="100" dirty="0">
                <a:effectLst/>
                <a:latin typeface="Calibri" panose="020F0502020204030204" pitchFamily="34" charset="0"/>
                <a:ea typeface="Calibri" panose="020F0502020204030204" pitchFamily="34" charset="0"/>
                <a:cs typeface="Times New Roman" panose="02020603050405020304" pitchFamily="18" charset="0"/>
              </a:rPr>
              <a:t> refers to what we say we are doing, the meaning we make of these stories, which informs what we do next.  </a:t>
            </a:r>
          </a:p>
          <a:p>
            <a:pPr>
              <a:lnSpc>
                <a:spcPct val="107000"/>
              </a:lnSpc>
              <a:spcAft>
                <a:spcPts val="800"/>
              </a:spcAft>
            </a:pPr>
            <a:r>
              <a:rPr lang="en-GB" sz="2600" b="1" kern="100" dirty="0">
                <a:effectLst/>
                <a:latin typeface="Calibri" panose="020F0502020204030204" pitchFamily="34" charset="0"/>
                <a:ea typeface="Calibri" panose="020F0502020204030204" pitchFamily="34" charset="0"/>
                <a:cs typeface="Times New Roman" panose="02020603050405020304" pitchFamily="18" charset="0"/>
              </a:rPr>
              <a:t>Stories Untold, Unknown, Unheard and Untellable</a:t>
            </a:r>
            <a:r>
              <a:rPr lang="en-GB" sz="2600" kern="100" dirty="0">
                <a:effectLst/>
                <a:latin typeface="Calibri" panose="020F0502020204030204" pitchFamily="34" charset="0"/>
                <a:ea typeface="Calibri" panose="020F0502020204030204" pitchFamily="34" charset="0"/>
                <a:cs typeface="Times New Roman" panose="02020603050405020304" pitchFamily="18" charset="0"/>
              </a:rPr>
              <a:t> may not be conscious or visible.</a:t>
            </a:r>
          </a:p>
        </p:txBody>
      </p:sp>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06294" y="531917"/>
            <a:ext cx="939453" cy="777240"/>
          </a:xfrm>
          <a:prstGeom prst="rect">
            <a:avLst/>
          </a:prstGeom>
        </p:spPr>
      </p:pic>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98072" y="6123972"/>
            <a:ext cx="895350" cy="609600"/>
          </a:xfrm>
          <a:prstGeom prst="rect">
            <a:avLst/>
          </a:prstGeom>
        </p:spPr>
      </p:pic>
      <p:pic>
        <p:nvPicPr>
          <p:cNvPr id="5" name="Picture 4">
            <a:extLst>
              <a:ext uri="{FF2B5EF4-FFF2-40B4-BE49-F238E27FC236}">
                <a16:creationId xmlns:a16="http://schemas.microsoft.com/office/drawing/2014/main" id="{1AE43941-3C47-FC48-968D-9A50BCE6062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33043" y="1561618"/>
            <a:ext cx="6858957" cy="3791479"/>
          </a:xfrm>
          <a:prstGeom prst="rect">
            <a:avLst/>
          </a:prstGeom>
        </p:spPr>
      </p:pic>
    </p:spTree>
    <p:extLst>
      <p:ext uri="{BB962C8B-B14F-4D97-AF65-F5344CB8AC3E}">
        <p14:creationId xmlns:p14="http://schemas.microsoft.com/office/powerpoint/2010/main" val="231836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91699-4ED6-D5FB-6F63-9A257808B4B6}"/>
              </a:ext>
              <a:ext uri="{C183D7F6-B498-43B3-948B-1728B52AA6E4}">
                <adec:decorative xmlns:adec="http://schemas.microsoft.com/office/drawing/2017/decorative" val="1"/>
              </a:ext>
            </a:extLst>
          </p:cNvPr>
          <p:cNvPicPr>
            <a:picLocks noChangeAspect="1"/>
          </p:cNvPicPr>
          <p:nvPr/>
        </p:nvPicPr>
        <p:blipFill>
          <a:blip r:embed="rId3"/>
          <a:srcRect l="8196" r="8196"/>
          <a:stretch/>
        </p:blipFill>
        <p:spPr>
          <a:xfrm>
            <a:off x="-3884319" y="16685"/>
            <a:ext cx="8616335" cy="6858000"/>
          </a:xfrm>
          <a:prstGeom prst="rect">
            <a:avLst/>
          </a:prstGeom>
        </p:spPr>
      </p:pic>
      <p:pic>
        <p:nvPicPr>
          <p:cNvPr id="5" name="Picture 4">
            <a:extLst>
              <a:ext uri="{FF2B5EF4-FFF2-40B4-BE49-F238E27FC236}">
                <a16:creationId xmlns:a16="http://schemas.microsoft.com/office/drawing/2014/main" id="{73202FE3-3979-6B93-580E-1467B854AB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4154" y="-1020752"/>
            <a:ext cx="11945193" cy="7895437"/>
          </a:xfrm>
          <a:prstGeom prst="rect">
            <a:avLst/>
          </a:prstGeom>
        </p:spPr>
      </p:pic>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5410167" y="1837124"/>
            <a:ext cx="5804028" cy="3630074"/>
          </a:xfrm>
        </p:spPr>
        <p:txBody>
          <a:bodyPr>
            <a:noAutofit/>
          </a:bodyPr>
          <a:lstStyle/>
          <a:p>
            <a:br>
              <a:rPr lang="en-GB" sz="5400" dirty="0"/>
            </a:br>
            <a:r>
              <a:rPr lang="en-GB" sz="5400" b="1" dirty="0"/>
              <a:t>What are the barriers to parents and family members telling the stories of their lives?</a:t>
            </a:r>
          </a:p>
        </p:txBody>
      </p:sp>
      <p:pic>
        <p:nvPicPr>
          <p:cNvPr id="7" name="Picture 6">
            <a:extLst>
              <a:ext uri="{FF2B5EF4-FFF2-40B4-BE49-F238E27FC236}">
                <a16:creationId xmlns:a16="http://schemas.microsoft.com/office/drawing/2014/main" id="{74CB1F6C-EFA0-DDA1-B28D-B3686AF2029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067760" y="329255"/>
            <a:ext cx="1847248" cy="1188823"/>
          </a:xfrm>
          <a:prstGeom prst="rect">
            <a:avLst/>
          </a:prstGeom>
        </p:spPr>
      </p:pic>
    </p:spTree>
    <p:extLst>
      <p:ext uri="{BB962C8B-B14F-4D97-AF65-F5344CB8AC3E}">
        <p14:creationId xmlns:p14="http://schemas.microsoft.com/office/powerpoint/2010/main" val="177422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544285" y="300919"/>
            <a:ext cx="10028465" cy="728416"/>
          </a:xfrm>
        </p:spPr>
        <p:txBody>
          <a:bodyPr>
            <a:normAutofit/>
          </a:bodyPr>
          <a:lstStyle/>
          <a:p>
            <a:r>
              <a:rPr lang="en-GB" sz="4400" b="1" dirty="0">
                <a:solidFill>
                  <a:srgbClr val="29235C"/>
                </a:solidFill>
                <a:latin typeface="Arial" panose="020B0604020202020204" pitchFamily="34" charset="0"/>
                <a:cs typeface="Arial" panose="020B0604020202020204" pitchFamily="34" charset="0"/>
              </a:rPr>
              <a:t>In the Moment – or The Long View?</a:t>
            </a:r>
          </a:p>
        </p:txBody>
      </p:sp>
      <p:sp>
        <p:nvSpPr>
          <p:cNvPr id="5" name="TextBox 4">
            <a:extLst>
              <a:ext uri="{FF2B5EF4-FFF2-40B4-BE49-F238E27FC236}">
                <a16:creationId xmlns:a16="http://schemas.microsoft.com/office/drawing/2014/main" id="{DEA8BDAC-0CF2-9033-3BBA-F696F3817EF9}"/>
              </a:ext>
            </a:extLst>
          </p:cNvPr>
          <p:cNvSpPr txBox="1"/>
          <p:nvPr/>
        </p:nvSpPr>
        <p:spPr>
          <a:xfrm>
            <a:off x="6096000" y="1386435"/>
            <a:ext cx="5002072" cy="5170646"/>
          </a:xfrm>
          <a:prstGeom prst="rect">
            <a:avLst/>
          </a:prstGeom>
          <a:noFill/>
        </p:spPr>
        <p:txBody>
          <a:bodyPr wrap="square" rtlCol="0">
            <a:spAutoFit/>
          </a:bodyPr>
          <a:lstStyle/>
          <a:p>
            <a:r>
              <a:rPr lang="en-GB" sz="3000" dirty="0"/>
              <a:t>Making sense of a life story with a network can mean:</a:t>
            </a:r>
          </a:p>
          <a:p>
            <a:endParaRPr lang="en-GB" sz="3000" dirty="0"/>
          </a:p>
          <a:p>
            <a:pPr marL="171450" indent="-171450">
              <a:buFont typeface="Arial" panose="020B0604020202020204" pitchFamily="34" charset="0"/>
              <a:buChar char="•"/>
            </a:pPr>
            <a:r>
              <a:rPr lang="en-GB" sz="3000" dirty="0"/>
              <a:t>Co-creating a story</a:t>
            </a:r>
          </a:p>
          <a:p>
            <a:pPr marL="171450" indent="-171450">
              <a:buFont typeface="Arial" panose="020B0604020202020204" pitchFamily="34" charset="0"/>
              <a:buChar char="•"/>
            </a:pPr>
            <a:r>
              <a:rPr lang="en-GB" sz="3000" dirty="0"/>
              <a:t>Collecting ideas and perspectives, anecdotes, photos, reflections</a:t>
            </a:r>
          </a:p>
          <a:p>
            <a:pPr marL="171450" indent="-171450">
              <a:buFont typeface="Arial" panose="020B0604020202020204" pitchFamily="34" charset="0"/>
              <a:buChar char="•"/>
            </a:pPr>
            <a:r>
              <a:rPr lang="en-GB" sz="3000" dirty="0"/>
              <a:t>Teasing out meanings over time</a:t>
            </a:r>
          </a:p>
          <a:p>
            <a:pPr marL="171450" indent="-171450">
              <a:buFont typeface="Arial" panose="020B0604020202020204" pitchFamily="34" charset="0"/>
              <a:buChar char="•"/>
            </a:pPr>
            <a:r>
              <a:rPr lang="en-GB" sz="3000" dirty="0"/>
              <a:t>Finding the words</a:t>
            </a:r>
          </a:p>
          <a:p>
            <a:pPr marL="171450" indent="-171450">
              <a:buFont typeface="Arial" panose="020B0604020202020204" pitchFamily="34" charset="0"/>
              <a:buChar char="•"/>
            </a:pPr>
            <a:r>
              <a:rPr lang="en-GB" sz="3000" dirty="0"/>
              <a:t>Writing it down</a:t>
            </a:r>
          </a:p>
        </p:txBody>
      </p:sp>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98072" y="6123972"/>
            <a:ext cx="895350" cy="609600"/>
          </a:xfrm>
          <a:prstGeom prst="rect">
            <a:avLst/>
          </a:prstGeom>
        </p:spPr>
      </p:pic>
      <p:pic>
        <p:nvPicPr>
          <p:cNvPr id="4" name="Picture 3">
            <a:extLst>
              <a:ext uri="{FF2B5EF4-FFF2-40B4-BE49-F238E27FC236}">
                <a16:creationId xmlns:a16="http://schemas.microsoft.com/office/drawing/2014/main" id="{6281FD1B-FC75-CBFA-0D06-A932C90710D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128712"/>
            <a:ext cx="5713373" cy="5729288"/>
          </a:xfrm>
          <a:prstGeom prst="rect">
            <a:avLst/>
          </a:prstGeom>
        </p:spPr>
      </p:pic>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78629" y="740092"/>
            <a:ext cx="939453" cy="777240"/>
          </a:xfrm>
          <a:prstGeom prst="rect">
            <a:avLst/>
          </a:prstGeom>
        </p:spPr>
      </p:pic>
    </p:spTree>
    <p:extLst>
      <p:ext uri="{BB962C8B-B14F-4D97-AF65-F5344CB8AC3E}">
        <p14:creationId xmlns:p14="http://schemas.microsoft.com/office/powerpoint/2010/main" val="157454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5EE9D6-B2AC-BCF4-D0D7-6836C1CC5ED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Going through </a:t>
            </a:r>
          </a:p>
        </p:txBody>
      </p:sp>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4285" y="665127"/>
            <a:ext cx="939453" cy="777240"/>
          </a:xfrm>
          <a:prstGeom prst="rect">
            <a:avLst/>
          </a:prstGeom>
        </p:spPr>
      </p:pic>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98072" y="6123972"/>
            <a:ext cx="895350" cy="609600"/>
          </a:xfrm>
          <a:prstGeom prst="rect">
            <a:avLst/>
          </a:prstGeom>
        </p:spPr>
      </p:pic>
      <p:pic>
        <p:nvPicPr>
          <p:cNvPr id="7" name="Picture 6">
            <a:extLst>
              <a:ext uri="{FF2B5EF4-FFF2-40B4-BE49-F238E27FC236}">
                <a16:creationId xmlns:a16="http://schemas.microsoft.com/office/drawing/2014/main" id="{08C628DB-32E9-88C4-B893-B79782E906D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12191999" cy="6858000"/>
          </a:xfrm>
          <a:prstGeom prst="rect">
            <a:avLst/>
          </a:prstGeom>
        </p:spPr>
      </p:pic>
    </p:spTree>
    <p:extLst>
      <p:ext uri="{BB962C8B-B14F-4D97-AF65-F5344CB8AC3E}">
        <p14:creationId xmlns:p14="http://schemas.microsoft.com/office/powerpoint/2010/main" val="845787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4000" b="-4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40C6C82-9896-8B69-9968-9228A6ABA359}"/>
              </a:ext>
              <a:ext uri="{C183D7F6-B498-43B3-948B-1728B52AA6E4}">
                <adec:decorative xmlns:adec="http://schemas.microsoft.com/office/drawing/2017/decorative" val="0"/>
              </a:ext>
            </a:extLst>
          </p:cNvPr>
          <p:cNvSpPr txBox="1">
            <a:spLocks noGrp="1"/>
          </p:cNvSpPr>
          <p:nvPr>
            <p:ph type="title" idx="4294967295"/>
          </p:nvPr>
        </p:nvSpPr>
        <p:spPr>
          <a:xfrm>
            <a:off x="593724" y="529241"/>
            <a:ext cx="10312400" cy="998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Whose story?</a:t>
            </a:r>
          </a:p>
        </p:txBody>
      </p:sp>
      <p:sp>
        <p:nvSpPr>
          <p:cNvPr id="2" name="Text Placeholder 2">
            <a:extLst>
              <a:ext uri="{FF2B5EF4-FFF2-40B4-BE49-F238E27FC236}">
                <a16:creationId xmlns:a16="http://schemas.microsoft.com/office/drawing/2014/main" id="{C90F7382-7ADF-E939-A942-1471FAB34E8E}"/>
              </a:ext>
            </a:extLst>
          </p:cNvPr>
          <p:cNvSpPr txBox="1">
            <a:spLocks/>
          </p:cNvSpPr>
          <p:nvPr/>
        </p:nvSpPr>
        <p:spPr>
          <a:xfrm>
            <a:off x="593724" y="1651000"/>
            <a:ext cx="10964863" cy="4349750"/>
          </a:xfrm>
          <a:prstGeom prst="rect">
            <a:avLst/>
          </a:prstGeom>
        </p:spPr>
        <p:txBody>
          <a:bodyPr vert="horz" lIns="91440" tIns="45720" rIns="91440" bIns="45720" rtlCol="0" anchor="ctr">
            <a:normAutofit fontScale="92500" lnSpcReduction="20000"/>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solidFill>
                  <a:schemeClr val="tx1"/>
                </a:solidFill>
              </a:rPr>
              <a:t>“even at a family meal we will all have a different perspective of what happened, and this is core for therapeutic life story work to ensure that different perspectives are sought and heard to really shape understanding and a coherent narrative to be formed</a:t>
            </a:r>
            <a:r>
              <a:rPr lang="en-US" sz="4400" dirty="0">
                <a:solidFill>
                  <a:schemeClr val="tx1"/>
                </a:solidFill>
              </a:rPr>
              <a:t>”</a:t>
            </a:r>
          </a:p>
          <a:p>
            <a:pPr algn="r"/>
            <a:endParaRPr lang="en-GB" sz="4400" dirty="0">
              <a:solidFill>
                <a:schemeClr val="tx1"/>
              </a:solidFill>
            </a:endParaRPr>
          </a:p>
          <a:p>
            <a:pPr algn="r"/>
            <a:r>
              <a:rPr lang="en-GB" sz="3200" dirty="0" err="1">
                <a:solidFill>
                  <a:schemeClr val="tx1"/>
                </a:solidFill>
              </a:rPr>
              <a:t>Lemn</a:t>
            </a:r>
            <a:r>
              <a:rPr lang="en-GB" sz="3200" dirty="0">
                <a:solidFill>
                  <a:schemeClr val="tx1"/>
                </a:solidFill>
              </a:rPr>
              <a:t> </a:t>
            </a:r>
            <a:r>
              <a:rPr lang="en-GB" sz="3200" dirty="0" err="1">
                <a:solidFill>
                  <a:schemeClr val="tx1"/>
                </a:solidFill>
              </a:rPr>
              <a:t>Sissay</a:t>
            </a:r>
            <a:r>
              <a:rPr lang="en-GB" sz="3200" dirty="0">
                <a:solidFill>
                  <a:schemeClr val="tx1"/>
                </a:solidFill>
              </a:rPr>
              <a:t> </a:t>
            </a:r>
          </a:p>
        </p:txBody>
      </p:sp>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98072" y="6123972"/>
            <a:ext cx="895350" cy="609600"/>
          </a:xfrm>
          <a:prstGeom prst="rect">
            <a:avLst/>
          </a:prstGeom>
        </p:spPr>
      </p:pic>
    </p:spTree>
    <p:extLst>
      <p:ext uri="{BB962C8B-B14F-4D97-AF65-F5344CB8AC3E}">
        <p14:creationId xmlns:p14="http://schemas.microsoft.com/office/powerpoint/2010/main" val="69617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6000" b="-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CE1422-E40C-D7B7-A972-0C86F24CD597}"/>
              </a:ext>
            </a:extLst>
          </p:cNvPr>
          <p:cNvSpPr txBox="1"/>
          <p:nvPr/>
        </p:nvSpPr>
        <p:spPr>
          <a:xfrm>
            <a:off x="849086" y="1019592"/>
            <a:ext cx="10980964" cy="5262979"/>
          </a:xfrm>
          <a:prstGeom prst="rect">
            <a:avLst/>
          </a:prstGeom>
          <a:noFill/>
        </p:spPr>
        <p:txBody>
          <a:bodyPr wrap="square">
            <a:spAutoFit/>
          </a:bodyPr>
          <a:lstStyle/>
          <a:p>
            <a:r>
              <a:rPr lang="en-GB" sz="4000" b="0" i="0" dirty="0">
                <a:solidFill>
                  <a:srgbClr val="303030"/>
                </a:solidFill>
                <a:effectLst/>
                <a:latin typeface="PT Sans" panose="020F0502020204030204" pitchFamily="34" charset="0"/>
              </a:rPr>
              <a:t>‘Today’s parents are yesterday’s children, each as valuable as another, with the success of each generation inextricably tied to that of those who came before and those who will follow. Understanding this and acting with humility in the face of such immense complexity is the role professionals have assigned to themselves.’ </a:t>
            </a:r>
          </a:p>
          <a:p>
            <a:pPr algn="r"/>
            <a:endParaRPr lang="en-GB" sz="2800" dirty="0">
              <a:solidFill>
                <a:srgbClr val="303030"/>
              </a:solidFill>
              <a:latin typeface="PT Sans" panose="020F0502020204030204" pitchFamily="34" charset="0"/>
            </a:endParaRPr>
          </a:p>
          <a:p>
            <a:pPr algn="r"/>
            <a:r>
              <a:rPr lang="en-GB" sz="2800" dirty="0">
                <a:solidFill>
                  <a:srgbClr val="303030"/>
                </a:solidFill>
                <a:latin typeface="PT Sans" panose="020F0502020204030204" pitchFamily="34" charset="0"/>
              </a:rPr>
              <a:t>Pat Crittenden: Raising Parents</a:t>
            </a:r>
            <a:endParaRPr lang="en-GB" sz="2800" dirty="0"/>
          </a:p>
        </p:txBody>
      </p:sp>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98072" y="6123972"/>
            <a:ext cx="895350" cy="609600"/>
          </a:xfrm>
          <a:prstGeom prst="rect">
            <a:avLst/>
          </a:prstGeom>
        </p:spPr>
      </p:pic>
      <p:sp>
        <p:nvSpPr>
          <p:cNvPr id="2" name="Title 1">
            <a:extLst>
              <a:ext uri="{FF2B5EF4-FFF2-40B4-BE49-F238E27FC236}">
                <a16:creationId xmlns:a16="http://schemas.microsoft.com/office/drawing/2014/main" id="{A4FBB381-35D6-201F-0601-369F68E8FFCB}"/>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Pat Crittenden</a:t>
            </a:r>
          </a:p>
        </p:txBody>
      </p:sp>
    </p:spTree>
    <p:extLst>
      <p:ext uri="{BB962C8B-B14F-4D97-AF65-F5344CB8AC3E}">
        <p14:creationId xmlns:p14="http://schemas.microsoft.com/office/powerpoint/2010/main" val="2270603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8000"/>
            <a:lum/>
          </a:blip>
          <a:srcRect/>
          <a:stretch>
            <a:fillRect t="-9000" b="-9000"/>
          </a:stretch>
        </a:blipFill>
        <a:effectLst/>
      </p:bgPr>
    </p:bg>
    <p:spTree>
      <p:nvGrpSpPr>
        <p:cNvPr id="1" name=""/>
        <p:cNvGrpSpPr/>
        <p:nvPr/>
      </p:nvGrpSpPr>
      <p:grpSpPr>
        <a:xfrm>
          <a:off x="0" y="0"/>
          <a:ext cx="0" cy="0"/>
          <a:chOff x="0" y="0"/>
          <a:chExt cx="0" cy="0"/>
        </a:xfrm>
      </p:grpSpPr>
      <p:pic>
        <p:nvPicPr>
          <p:cNvPr id="4" name="Conflict is ok">
            <a:hlinkClick r:id="" action="ppaction://media"/>
            <a:extLst>
              <a:ext uri="{FF2B5EF4-FFF2-40B4-BE49-F238E27FC236}">
                <a16:creationId xmlns:a16="http://schemas.microsoft.com/office/drawing/2014/main" id="{C9755388-9C01-4307-B51D-805B0018491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a:extLst>
              <a:ext uri="{FF2B5EF4-FFF2-40B4-BE49-F238E27FC236}">
                <a16:creationId xmlns:a16="http://schemas.microsoft.com/office/drawing/2014/main" id="{725F874D-4BD5-B835-4D82-52ED54C744A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Conflict is ok</a:t>
            </a:r>
          </a:p>
        </p:txBody>
      </p:sp>
    </p:spTree>
    <p:extLst>
      <p:ext uri="{BB962C8B-B14F-4D97-AF65-F5344CB8AC3E}">
        <p14:creationId xmlns:p14="http://schemas.microsoft.com/office/powerpoint/2010/main" val="328379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80358" y="1710289"/>
            <a:ext cx="939453" cy="777240"/>
          </a:xfrm>
          <a:prstGeom prst="rect">
            <a:avLst/>
          </a:prstGeom>
        </p:spPr>
      </p:pic>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716491" y="223498"/>
            <a:ext cx="6200968" cy="1875411"/>
          </a:xfrm>
        </p:spPr>
        <p:txBody>
          <a:bodyPr>
            <a:normAutofit/>
          </a:bodyPr>
          <a:lstStyle/>
          <a:p>
            <a:pPr algn="l"/>
            <a:r>
              <a:rPr lang="en-GB" sz="5400" b="1" dirty="0">
                <a:solidFill>
                  <a:srgbClr val="29235C"/>
                </a:solidFill>
                <a:latin typeface="Arial" panose="020B0604020202020204" pitchFamily="34" charset="0"/>
                <a:cs typeface="Arial" panose="020B0604020202020204" pitchFamily="34" charset="0"/>
              </a:rPr>
              <a:t>Words and Pictures</a:t>
            </a:r>
          </a:p>
        </p:txBody>
      </p:sp>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98072" y="6123972"/>
            <a:ext cx="895350" cy="609600"/>
          </a:xfrm>
          <a:prstGeom prst="rect">
            <a:avLst/>
          </a:prstGeom>
        </p:spPr>
      </p:pic>
      <p:pic>
        <p:nvPicPr>
          <p:cNvPr id="6" name="Picture 5">
            <a:extLst>
              <a:ext uri="{FF2B5EF4-FFF2-40B4-BE49-F238E27FC236}">
                <a16:creationId xmlns:a16="http://schemas.microsoft.com/office/drawing/2014/main" id="{8358F6AC-F518-204E-85E3-46519DF33A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72390" y="58013"/>
            <a:ext cx="6121032" cy="2772105"/>
          </a:xfrm>
          <a:prstGeom prst="rect">
            <a:avLst/>
          </a:prstGeom>
        </p:spPr>
      </p:pic>
      <p:pic>
        <p:nvPicPr>
          <p:cNvPr id="8" name="Picture 7">
            <a:extLst>
              <a:ext uri="{FF2B5EF4-FFF2-40B4-BE49-F238E27FC236}">
                <a16:creationId xmlns:a16="http://schemas.microsoft.com/office/drawing/2014/main" id="{8304A6B7-0498-9BF8-9D26-03873F52977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86050" y="2896533"/>
            <a:ext cx="4905950" cy="3094610"/>
          </a:xfrm>
          <a:prstGeom prst="rect">
            <a:avLst/>
          </a:prstGeom>
        </p:spPr>
      </p:pic>
      <p:pic>
        <p:nvPicPr>
          <p:cNvPr id="10" name="Picture 9">
            <a:extLst>
              <a:ext uri="{FF2B5EF4-FFF2-40B4-BE49-F238E27FC236}">
                <a16:creationId xmlns:a16="http://schemas.microsoft.com/office/drawing/2014/main" id="{0C0B0756-457D-9E51-00CD-F5DEE298F97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07940" y="2786063"/>
            <a:ext cx="6111389" cy="3771018"/>
          </a:xfrm>
          <a:prstGeom prst="rect">
            <a:avLst/>
          </a:prstGeom>
        </p:spPr>
      </p:pic>
    </p:spTree>
    <p:extLst>
      <p:ext uri="{BB962C8B-B14F-4D97-AF65-F5344CB8AC3E}">
        <p14:creationId xmlns:p14="http://schemas.microsoft.com/office/powerpoint/2010/main" val="3078700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ACF1FB-25B5-3D3E-76C7-F280C0BA13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6273" y="898829"/>
            <a:ext cx="939453" cy="777240"/>
          </a:xfrm>
          <a:prstGeom prst="rect">
            <a:avLst/>
          </a:prstGeom>
        </p:spPr>
      </p:pic>
      <p:sp>
        <p:nvSpPr>
          <p:cNvPr id="6" name="Title 5">
            <a:extLst>
              <a:ext uri="{FF2B5EF4-FFF2-40B4-BE49-F238E27FC236}">
                <a16:creationId xmlns:a16="http://schemas.microsoft.com/office/drawing/2014/main" id="{72EB1B4C-491A-3BAA-ED32-A1CF7174E698}"/>
              </a:ext>
            </a:extLst>
          </p:cNvPr>
          <p:cNvSpPr txBox="1">
            <a:spLocks noGrp="1"/>
          </p:cNvSpPr>
          <p:nvPr>
            <p:ph type="title" idx="4294967295"/>
          </p:nvPr>
        </p:nvSpPr>
        <p:spPr>
          <a:xfrm>
            <a:off x="5600019" y="323961"/>
            <a:ext cx="597259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9235C"/>
                </a:solidFill>
                <a:effectLst/>
                <a:uLnTx/>
                <a:uFillTx/>
                <a:latin typeface="Arial" panose="020B0604020202020204" pitchFamily="34" charset="0"/>
                <a:ea typeface="+mn-ea"/>
                <a:cs typeface="Arial" panose="020B0604020202020204" pitchFamily="34" charset="0"/>
              </a:rPr>
              <a:t>Sharing Stories</a:t>
            </a:r>
            <a:endParaRPr kumimoji="0" lang="en-GB" sz="4000" b="1" i="0" u="none" strike="noStrike" kern="1200" cap="none" spc="0" normalizeH="0" baseline="0" noProof="0" dirty="0">
              <a:ln>
                <a:noFill/>
              </a:ln>
              <a:solidFill>
                <a:srgbClr val="002060"/>
              </a:solidFill>
              <a:effectLst/>
              <a:uLnTx/>
              <a:uFillTx/>
              <a:latin typeface="+mn-lt"/>
              <a:ea typeface="+mn-ea"/>
              <a:cs typeface="+mn-cs"/>
            </a:endParaRPr>
          </a:p>
        </p:txBody>
      </p:sp>
      <p:sp>
        <p:nvSpPr>
          <p:cNvPr id="11" name="TextBox 10">
            <a:extLst>
              <a:ext uri="{FF2B5EF4-FFF2-40B4-BE49-F238E27FC236}">
                <a16:creationId xmlns:a16="http://schemas.microsoft.com/office/drawing/2014/main" id="{A947990D-AE84-0240-90F4-D50ECD30DA3F}"/>
              </a:ext>
            </a:extLst>
          </p:cNvPr>
          <p:cNvSpPr txBox="1"/>
          <p:nvPr/>
        </p:nvSpPr>
        <p:spPr>
          <a:xfrm>
            <a:off x="5600019" y="1400175"/>
            <a:ext cx="5972597" cy="5901616"/>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Jasmine is 15, and has been in care for 6 years</a:t>
            </a:r>
          </a:p>
          <a:p>
            <a:pPr marL="342900" lvl="0" indent="-342900">
              <a:lnSpc>
                <a:spcPct val="107000"/>
              </a:lnSpc>
              <a:buFont typeface="Symbol" panose="05050102010706020507" pitchFamily="18" charset="2"/>
              <a:buChar char=""/>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Lots of family time with mum and nan, but many barriers to staying over</a:t>
            </a:r>
          </a:p>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Jasmine wants to live with mum</a:t>
            </a:r>
          </a:p>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Meet with mum and Jasmine on their own, find the words, then bring together to tell her story</a:t>
            </a:r>
          </a:p>
          <a:p>
            <a:pPr marL="342900" lvl="0" indent="-342900">
              <a:lnSpc>
                <a:spcPct val="107000"/>
              </a:lnSpc>
              <a:buFont typeface="Symbol" panose="05050102010706020507" pitchFamily="18" charset="2"/>
              <a:buChar char=""/>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Shared words – even if different explanations</a:t>
            </a:r>
          </a:p>
          <a:p>
            <a:pPr marL="342900" lvl="0" indent="-342900">
              <a:lnSpc>
                <a:spcPct val="107000"/>
              </a:lnSpc>
              <a:buFont typeface="Symbol" panose="05050102010706020507" pitchFamily="18" charset="2"/>
              <a:buChar char=""/>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3" name="Picture 2">
            <a:extLst>
              <a:ext uri="{FF2B5EF4-FFF2-40B4-BE49-F238E27FC236}">
                <a16:creationId xmlns:a16="http://schemas.microsoft.com/office/drawing/2014/main" id="{7CF91699-4ED6-D5FB-6F63-9A257808B4B6}"/>
              </a:ext>
              <a:ext uri="{C183D7F6-B498-43B3-948B-1728B52AA6E4}">
                <adec:decorative xmlns:adec="http://schemas.microsoft.com/office/drawing/2017/decorative" val="1"/>
              </a:ext>
            </a:extLst>
          </p:cNvPr>
          <p:cNvPicPr>
            <a:picLocks noChangeAspect="1"/>
          </p:cNvPicPr>
          <p:nvPr/>
        </p:nvPicPr>
        <p:blipFill>
          <a:blip r:embed="rId4"/>
          <a:srcRect t="20691" b="20691"/>
          <a:stretch/>
        </p:blipFill>
        <p:spPr>
          <a:xfrm>
            <a:off x="-3588639" y="153565"/>
            <a:ext cx="8616335" cy="6858000"/>
          </a:xfrm>
          <a:prstGeom prst="rect">
            <a:avLst/>
          </a:prstGeom>
        </p:spPr>
      </p:pic>
    </p:spTree>
    <p:extLst>
      <p:ext uri="{BB962C8B-B14F-4D97-AF65-F5344CB8AC3E}">
        <p14:creationId xmlns:p14="http://schemas.microsoft.com/office/powerpoint/2010/main" val="23331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F244CD-17B4-D469-2C56-F6C5E8782584}"/>
              </a:ext>
            </a:extLst>
          </p:cNvPr>
          <p:cNvSpPr>
            <a:spLocks noGrp="1"/>
          </p:cNvSpPr>
          <p:nvPr>
            <p:ph type="title"/>
          </p:nvPr>
        </p:nvSpPr>
        <p:spPr>
          <a:xfrm>
            <a:off x="1524000" y="-2387601"/>
            <a:ext cx="9144000" cy="2387601"/>
          </a:xfrm>
        </p:spPr>
        <p:txBody>
          <a:bodyPr lIns="45718" tIns="45718" rIns="45718" bIns="45718" anchor="b">
            <a:normAutofit/>
          </a:bodyPr>
          <a:lstStyle/>
          <a:p>
            <a:r>
              <a:rPr lang="en-GB" dirty="0"/>
              <a:t>Welcome</a:t>
            </a:r>
          </a:p>
        </p:txBody>
      </p:sp>
      <p:sp>
        <p:nvSpPr>
          <p:cNvPr id="2" name="TextBox 1">
            <a:extLst>
              <a:ext uri="{FF2B5EF4-FFF2-40B4-BE49-F238E27FC236}">
                <a16:creationId xmlns:a16="http://schemas.microsoft.com/office/drawing/2014/main" id="{D21A13DC-48AC-B97E-A59E-FB2C5F03F7B7}"/>
              </a:ext>
            </a:extLst>
          </p:cNvPr>
          <p:cNvSpPr txBox="1"/>
          <p:nvPr/>
        </p:nvSpPr>
        <p:spPr>
          <a:xfrm>
            <a:off x="598470" y="1194471"/>
            <a:ext cx="10007268" cy="501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Calibri"/>
                <a:cs typeface="Calibri"/>
                <a:sym typeface="Calibri"/>
              </a:rPr>
              <a:t>Please be aware that some of the sessions are being recorded for sharing later.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Calibri"/>
                <a:cs typeface="Calibri"/>
                <a:sym typeface="Calibri"/>
              </a:rPr>
              <a:t>We want people to participate but please use the ‘raise hand’ facility to ask questions and contribute when others are talking.</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Calibri"/>
                <a:cs typeface="Calibri"/>
                <a:sym typeface="Calibri"/>
              </a:rPr>
              <a:t>Please be considerate to others - together we want to create a safe, open and reflective space to learn.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Calibri"/>
                <a:cs typeface="Calibri"/>
                <a:sym typeface="Calibri"/>
              </a:rPr>
              <a:t>You can turn on live captions on by clicking on the 3 dots at the top of your screen if you need this.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Calibri"/>
                <a:cs typeface="Calibri"/>
                <a:sym typeface="Calibri"/>
              </a:rPr>
              <a:t>The link to the feedback form will be put in the chat.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Calibri"/>
                <a:cs typeface="Calibri"/>
                <a:sym typeface="Calibri"/>
              </a:rPr>
              <a:t>Please do take the time to complete it after the session.</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Calibri"/>
                <a:cs typeface="Calibri"/>
                <a:sym typeface="Calibri"/>
              </a:rPr>
              <a:t>Thank you!</a:t>
            </a:r>
          </a:p>
        </p:txBody>
      </p:sp>
      <p:sp>
        <p:nvSpPr>
          <p:cNvPr id="227" name="Title of presentation…">
            <a:extLst>
              <a:ext uri="{C183D7F6-B498-43B3-948B-1728B52AA6E4}">
                <adec:decorative xmlns:adec="http://schemas.microsoft.com/office/drawing/2017/decorative" val="1"/>
              </a:ext>
            </a:extLst>
          </p:cNvPr>
          <p:cNvSpPr txBox="1"/>
          <p:nvPr/>
        </p:nvSpPr>
        <p:spPr>
          <a:xfrm>
            <a:off x="598470" y="372041"/>
            <a:ext cx="1068606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kumimoji="0" lang="en-GB" sz="3200" b="1" i="0" u="none" strike="noStrike" kern="0" cap="none" spc="0" normalizeH="0" baseline="0" noProof="0" dirty="0">
                <a:ln>
                  <a:noFill/>
                </a:ln>
                <a:solidFill>
                  <a:srgbClr val="FFFFFF"/>
                </a:solidFill>
                <a:effectLst/>
                <a:uLnTx/>
                <a:uFillTx/>
                <a:latin typeface="Calibri"/>
                <a:cs typeface="Calibri"/>
                <a:sym typeface="Calibri"/>
              </a:rPr>
              <a:t>Welcome!</a:t>
            </a:r>
            <a:endParaRPr kumimoji="0" sz="49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29" name="Flourish Logo.png">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27609" y="372041"/>
            <a:ext cx="1265921" cy="850647"/>
          </a:xfrm>
          <a:prstGeom prst="rect">
            <a:avLst/>
          </a:prstGeom>
          <a:ln w="12700">
            <a:miter lim="400000"/>
          </a:ln>
        </p:spPr>
      </p:pic>
      <p:pic>
        <p:nvPicPr>
          <p:cNvPr id="231" name="Image">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68267" y="4352713"/>
            <a:ext cx="3623733" cy="230595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947990D-AE84-0240-90F4-D50ECD30DA3F}"/>
              </a:ext>
            </a:extLst>
          </p:cNvPr>
          <p:cNvSpPr txBox="1"/>
          <p:nvPr/>
        </p:nvSpPr>
        <p:spPr>
          <a:xfrm>
            <a:off x="5563426" y="1440699"/>
            <a:ext cx="6301468" cy="5901616"/>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Gavin is 16, his daughter Esme is 5 months, both are looked after children.</a:t>
            </a:r>
          </a:p>
          <a:p>
            <a:pPr marL="342900" lvl="0" indent="-342900">
              <a:lnSpc>
                <a:spcPct val="107000"/>
              </a:lnSpc>
              <a:buFont typeface="Symbol" panose="05050102010706020507" pitchFamily="18" charset="2"/>
              <a:buChar char=""/>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Gavin lived with Esme for 3 days, and since then has seen her twice.  He does not think he can care for her and wants her to have a good family.</a:t>
            </a:r>
          </a:p>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Gavin has very limited family support, but they have come together to share information, for both children.</a:t>
            </a:r>
          </a:p>
          <a:p>
            <a:pPr marL="342900" lvl="0" indent="-342900">
              <a:lnSpc>
                <a:spcPct val="107000"/>
              </a:lnSpc>
              <a:buFont typeface="Symbol" panose="05050102010706020507" pitchFamily="18" charset="2"/>
              <a:buChar char=""/>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Social worker is helping Gavin tell his story – for Esme, and for himself.</a:t>
            </a:r>
          </a:p>
          <a:p>
            <a:pPr marL="342900" lvl="0" indent="-342900">
              <a:lnSpc>
                <a:spcPct val="107000"/>
              </a:lnSpc>
              <a:buFont typeface="Symbol" panose="05050102010706020507" pitchFamily="18" charset="2"/>
              <a:buChar char=""/>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3" name="Picture 2">
            <a:extLst>
              <a:ext uri="{FF2B5EF4-FFF2-40B4-BE49-F238E27FC236}">
                <a16:creationId xmlns:a16="http://schemas.microsoft.com/office/drawing/2014/main" id="{7CF91699-4ED6-D5FB-6F63-9A257808B4B6}"/>
              </a:ext>
              <a:ext uri="{C183D7F6-B498-43B3-948B-1728B52AA6E4}">
                <adec:decorative xmlns:adec="http://schemas.microsoft.com/office/drawing/2017/decorative" val="1"/>
              </a:ext>
            </a:extLst>
          </p:cNvPr>
          <p:cNvPicPr>
            <a:picLocks noChangeAspect="1"/>
          </p:cNvPicPr>
          <p:nvPr/>
        </p:nvPicPr>
        <p:blipFill>
          <a:blip r:embed="rId3"/>
          <a:srcRect l="14716" r="14716"/>
          <a:stretch/>
        </p:blipFill>
        <p:spPr>
          <a:xfrm>
            <a:off x="-3588639" y="153565"/>
            <a:ext cx="8616335" cy="6858000"/>
          </a:xfrm>
          <a:prstGeom prst="rect">
            <a:avLst/>
          </a:prstGeom>
        </p:spPr>
      </p:pic>
      <p:pic>
        <p:nvPicPr>
          <p:cNvPr id="8" name="Picture 7">
            <a:extLst>
              <a:ext uri="{FF2B5EF4-FFF2-40B4-BE49-F238E27FC236}">
                <a16:creationId xmlns:a16="http://schemas.microsoft.com/office/drawing/2014/main" id="{DCACF1FB-25B5-3D3E-76C7-F280C0BA13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26273" y="732813"/>
            <a:ext cx="939453" cy="777240"/>
          </a:xfrm>
          <a:prstGeom prst="rect">
            <a:avLst/>
          </a:prstGeom>
        </p:spPr>
      </p:pic>
      <p:sp>
        <p:nvSpPr>
          <p:cNvPr id="6" name="Title 5">
            <a:extLst>
              <a:ext uri="{FF2B5EF4-FFF2-40B4-BE49-F238E27FC236}">
                <a16:creationId xmlns:a16="http://schemas.microsoft.com/office/drawing/2014/main" id="{72EB1B4C-491A-3BAA-ED32-A1CF7174E698}"/>
              </a:ext>
            </a:extLst>
          </p:cNvPr>
          <p:cNvSpPr txBox="1">
            <a:spLocks noGrp="1"/>
          </p:cNvSpPr>
          <p:nvPr>
            <p:ph type="title" idx="4294967295"/>
          </p:nvPr>
        </p:nvSpPr>
        <p:spPr>
          <a:xfrm>
            <a:off x="5563426" y="293145"/>
            <a:ext cx="597259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9235C"/>
                </a:solidFill>
                <a:effectLst/>
                <a:uLnTx/>
                <a:uFillTx/>
                <a:latin typeface="Arial" panose="020B0604020202020204" pitchFamily="34" charset="0"/>
                <a:ea typeface="+mn-ea"/>
                <a:cs typeface="Arial" panose="020B0604020202020204" pitchFamily="34" charset="0"/>
              </a:rPr>
              <a:t>Telling Stories</a:t>
            </a:r>
            <a:endParaRPr kumimoji="0" lang="en-GB" sz="4000" b="1" i="0" u="none" strike="noStrike" kern="1200" cap="none" spc="0" normalizeH="0" baseline="0" noProof="0" dirty="0">
              <a:ln>
                <a:noFill/>
              </a:ln>
              <a:solidFill>
                <a:srgbClr val="002060"/>
              </a:solidFill>
              <a:effectLst/>
              <a:uLnTx/>
              <a:uFillTx/>
              <a:latin typeface="+mn-lt"/>
              <a:ea typeface="+mn-ea"/>
              <a:cs typeface="+mn-cs"/>
            </a:endParaRPr>
          </a:p>
        </p:txBody>
      </p:sp>
    </p:spTree>
    <p:extLst>
      <p:ext uri="{BB962C8B-B14F-4D97-AF65-F5344CB8AC3E}">
        <p14:creationId xmlns:p14="http://schemas.microsoft.com/office/powerpoint/2010/main" val="93050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91699-4ED6-D5FB-6F63-9A257808B4B6}"/>
              </a:ext>
              <a:ext uri="{C183D7F6-B498-43B3-948B-1728B52AA6E4}">
                <adec:decorative xmlns:adec="http://schemas.microsoft.com/office/drawing/2017/decorative" val="1"/>
              </a:ext>
            </a:extLst>
          </p:cNvPr>
          <p:cNvPicPr>
            <a:picLocks noChangeAspect="1"/>
          </p:cNvPicPr>
          <p:nvPr/>
        </p:nvPicPr>
        <p:blipFill>
          <a:blip r:embed="rId3"/>
          <a:srcRect l="8120" r="8120"/>
          <a:stretch/>
        </p:blipFill>
        <p:spPr>
          <a:xfrm>
            <a:off x="-2718485" y="0"/>
            <a:ext cx="8616335" cy="6858000"/>
          </a:xfrm>
          <a:prstGeom prst="rect">
            <a:avLst/>
          </a:prstGeom>
        </p:spPr>
      </p:pic>
      <p:pic>
        <p:nvPicPr>
          <p:cNvPr id="5" name="Picture 4">
            <a:extLst>
              <a:ext uri="{FF2B5EF4-FFF2-40B4-BE49-F238E27FC236}">
                <a16:creationId xmlns:a16="http://schemas.microsoft.com/office/drawing/2014/main" id="{73202FE3-3979-6B93-580E-1467B854AB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8120" y="1498805"/>
            <a:ext cx="13872905" cy="6295237"/>
          </a:xfrm>
          <a:prstGeom prst="rect">
            <a:avLst/>
          </a:prstGeom>
        </p:spPr>
      </p:pic>
      <p:pic>
        <p:nvPicPr>
          <p:cNvPr id="8" name="Picture 7">
            <a:extLst>
              <a:ext uri="{FF2B5EF4-FFF2-40B4-BE49-F238E27FC236}">
                <a16:creationId xmlns:a16="http://schemas.microsoft.com/office/drawing/2014/main" id="{DCACF1FB-25B5-3D3E-76C7-F280C0BA13A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77417" y="810197"/>
            <a:ext cx="939453" cy="777240"/>
          </a:xfrm>
          <a:prstGeom prst="rect">
            <a:avLst/>
          </a:prstGeom>
        </p:spPr>
      </p:pic>
      <p:sp>
        <p:nvSpPr>
          <p:cNvPr id="6" name="Title 5">
            <a:extLst>
              <a:ext uri="{FF2B5EF4-FFF2-40B4-BE49-F238E27FC236}">
                <a16:creationId xmlns:a16="http://schemas.microsoft.com/office/drawing/2014/main" id="{72EB1B4C-491A-3BAA-ED32-A1CF7174E698}"/>
              </a:ext>
            </a:extLst>
          </p:cNvPr>
          <p:cNvSpPr txBox="1">
            <a:spLocks noGrp="1"/>
          </p:cNvSpPr>
          <p:nvPr>
            <p:ph type="title" idx="4294967295"/>
          </p:nvPr>
        </p:nvSpPr>
        <p:spPr>
          <a:xfrm>
            <a:off x="6095999" y="240954"/>
            <a:ext cx="597259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9235C"/>
                </a:solidFill>
                <a:effectLst/>
                <a:uLnTx/>
                <a:uFillTx/>
                <a:latin typeface="Arial" panose="020B0604020202020204" pitchFamily="34" charset="0"/>
                <a:ea typeface="+mn-ea"/>
                <a:cs typeface="Arial" panose="020B0604020202020204" pitchFamily="34" charset="0"/>
              </a:rPr>
              <a:t>Unknown Stories</a:t>
            </a:r>
            <a:endParaRPr kumimoji="0" lang="en-GB" sz="4000" b="1" i="0" u="none" strike="noStrike" kern="1200" cap="none" spc="0" normalizeH="0" baseline="0" noProof="0" dirty="0">
              <a:ln>
                <a:noFill/>
              </a:ln>
              <a:solidFill>
                <a:srgbClr val="002060"/>
              </a:solidFill>
              <a:effectLst/>
              <a:uLnTx/>
              <a:uFillTx/>
              <a:latin typeface="+mn-lt"/>
              <a:ea typeface="+mn-ea"/>
              <a:cs typeface="+mn-cs"/>
            </a:endParaRPr>
          </a:p>
        </p:txBody>
      </p:sp>
      <p:sp>
        <p:nvSpPr>
          <p:cNvPr id="11" name="TextBox 10">
            <a:extLst>
              <a:ext uri="{FF2B5EF4-FFF2-40B4-BE49-F238E27FC236}">
                <a16:creationId xmlns:a16="http://schemas.microsoft.com/office/drawing/2014/main" id="{A947990D-AE84-0240-90F4-D50ECD30DA3F}"/>
              </a:ext>
            </a:extLst>
          </p:cNvPr>
          <p:cNvSpPr txBox="1"/>
          <p:nvPr/>
        </p:nvSpPr>
        <p:spPr>
          <a:xfrm>
            <a:off x="6077417" y="1676069"/>
            <a:ext cx="5315631" cy="5440592"/>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Ryan is 14, Poppy is 9, and they live with paternal grandparents.</a:t>
            </a:r>
          </a:p>
          <a:p>
            <a:pPr marL="342900" lvl="0" indent="-342900">
              <a:lnSpc>
                <a:spcPct val="107000"/>
              </a:lnSpc>
              <a:buFont typeface="Symbol" panose="05050102010706020507" pitchFamily="18" charset="2"/>
              <a:buChar char=""/>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They lived with </a:t>
            </a:r>
            <a:r>
              <a:rPr lang="en-GB" sz="2800" kern="100" dirty="0">
                <a:latin typeface="Calibri" panose="020F0502020204030204" pitchFamily="34" charset="0"/>
                <a:ea typeface="Calibri" panose="020F0502020204030204" pitchFamily="34" charset="0"/>
                <a:cs typeface="Times New Roman" panose="02020603050405020304" pitchFamily="18" charset="0"/>
              </a:rPr>
              <a:t>his</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mum until </a:t>
            </a:r>
            <a:r>
              <a:rPr lang="en-GB" sz="2800" kern="100" dirty="0">
                <a:latin typeface="Calibri" panose="020F0502020204030204" pitchFamily="34" charset="0"/>
                <a:ea typeface="Calibri" panose="020F0502020204030204" pitchFamily="34" charset="0"/>
                <a:cs typeface="Times New Roman" panose="02020603050405020304" pitchFamily="18" charset="0"/>
              </a:rPr>
              <a:t>Ryan</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was 10, when his mum died.</a:t>
            </a:r>
          </a:p>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Family Support Worker brought together people who knew Ryan’s mum, to share their memories and fill in the gaps.</a:t>
            </a:r>
          </a:p>
          <a:p>
            <a:pPr lvl="0">
              <a:lnSpc>
                <a:spcPct val="107000"/>
              </a:lnSpc>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204455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91699-4ED6-D5FB-6F63-9A257808B4B6}"/>
              </a:ext>
              <a:ext uri="{C183D7F6-B498-43B3-948B-1728B52AA6E4}">
                <adec:decorative xmlns:adec="http://schemas.microsoft.com/office/drawing/2017/decorative" val="1"/>
              </a:ext>
            </a:extLst>
          </p:cNvPr>
          <p:cNvPicPr>
            <a:picLocks noChangeAspect="1"/>
          </p:cNvPicPr>
          <p:nvPr/>
        </p:nvPicPr>
        <p:blipFill>
          <a:blip r:embed="rId3"/>
          <a:srcRect l="8196" r="8196"/>
          <a:stretch/>
        </p:blipFill>
        <p:spPr>
          <a:xfrm>
            <a:off x="-3278923" y="168313"/>
            <a:ext cx="8616335" cy="6858000"/>
          </a:xfrm>
          <a:prstGeom prst="rect">
            <a:avLst/>
          </a:prstGeom>
        </p:spPr>
      </p:pic>
      <p:pic>
        <p:nvPicPr>
          <p:cNvPr id="5" name="Picture 4">
            <a:extLst>
              <a:ext uri="{FF2B5EF4-FFF2-40B4-BE49-F238E27FC236}">
                <a16:creationId xmlns:a16="http://schemas.microsoft.com/office/drawing/2014/main" id="{73202FE3-3979-6B93-580E-1467B854AB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00288" y="1543050"/>
            <a:ext cx="13872905" cy="6295237"/>
          </a:xfrm>
          <a:prstGeom prst="rect">
            <a:avLst/>
          </a:prstGeom>
        </p:spPr>
      </p:pic>
      <p:pic>
        <p:nvPicPr>
          <p:cNvPr id="8" name="Picture 7">
            <a:extLst>
              <a:ext uri="{FF2B5EF4-FFF2-40B4-BE49-F238E27FC236}">
                <a16:creationId xmlns:a16="http://schemas.microsoft.com/office/drawing/2014/main" id="{DCACF1FB-25B5-3D3E-76C7-F280C0BA13A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26273" y="898829"/>
            <a:ext cx="939453" cy="777240"/>
          </a:xfrm>
          <a:prstGeom prst="rect">
            <a:avLst/>
          </a:prstGeom>
        </p:spPr>
      </p:pic>
      <p:sp>
        <p:nvSpPr>
          <p:cNvPr id="6" name="Title 5">
            <a:extLst>
              <a:ext uri="{FF2B5EF4-FFF2-40B4-BE49-F238E27FC236}">
                <a16:creationId xmlns:a16="http://schemas.microsoft.com/office/drawing/2014/main" id="{72EB1B4C-491A-3BAA-ED32-A1CF7174E698}"/>
              </a:ext>
            </a:extLst>
          </p:cNvPr>
          <p:cNvSpPr txBox="1">
            <a:spLocks noGrp="1"/>
          </p:cNvSpPr>
          <p:nvPr>
            <p:ph type="title" idx="4294967295"/>
          </p:nvPr>
        </p:nvSpPr>
        <p:spPr>
          <a:xfrm>
            <a:off x="5600019" y="323961"/>
            <a:ext cx="597259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9235C"/>
                </a:solidFill>
                <a:effectLst/>
                <a:uLnTx/>
                <a:uFillTx/>
                <a:latin typeface="Arial" panose="020B0604020202020204" pitchFamily="34" charset="0"/>
                <a:ea typeface="+mn-ea"/>
                <a:cs typeface="Arial" panose="020B0604020202020204" pitchFamily="34" charset="0"/>
              </a:rPr>
              <a:t>Untold Stories</a:t>
            </a:r>
            <a:endParaRPr kumimoji="0" lang="en-GB" sz="4000" b="1" i="0" u="none" strike="noStrike" kern="1200" cap="none" spc="0" normalizeH="0" baseline="0" noProof="0" dirty="0">
              <a:ln>
                <a:noFill/>
              </a:ln>
              <a:solidFill>
                <a:srgbClr val="002060"/>
              </a:solidFill>
              <a:effectLst/>
              <a:uLnTx/>
              <a:uFillTx/>
              <a:latin typeface="+mn-lt"/>
              <a:ea typeface="+mn-ea"/>
              <a:cs typeface="+mn-cs"/>
            </a:endParaRPr>
          </a:p>
        </p:txBody>
      </p:sp>
      <p:sp>
        <p:nvSpPr>
          <p:cNvPr id="11" name="TextBox 10">
            <a:extLst>
              <a:ext uri="{FF2B5EF4-FFF2-40B4-BE49-F238E27FC236}">
                <a16:creationId xmlns:a16="http://schemas.microsoft.com/office/drawing/2014/main" id="{A947990D-AE84-0240-90F4-D50ECD30DA3F}"/>
              </a:ext>
            </a:extLst>
          </p:cNvPr>
          <p:cNvSpPr txBox="1"/>
          <p:nvPr/>
        </p:nvSpPr>
        <p:spPr>
          <a:xfrm>
            <a:off x="5600019" y="1676069"/>
            <a:ext cx="5315631" cy="4979568"/>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Amy is 17, and lives in foster care.  She is close to her boyfriend’s family, spending weekends, going on holiday.  They are part of her network.</a:t>
            </a:r>
          </a:p>
          <a:p>
            <a:pPr marL="342900" lvl="0" indent="-342900">
              <a:lnSpc>
                <a:spcPct val="107000"/>
              </a:lnSpc>
              <a:buFont typeface="Symbol" panose="05050102010706020507" pitchFamily="18" charset="2"/>
              <a:buChar char=""/>
            </a:pPr>
            <a:r>
              <a:rPr lang="en-GB" sz="2800" kern="100" dirty="0">
                <a:latin typeface="Calibri" panose="020F0502020204030204" pitchFamily="34" charset="0"/>
                <a:ea typeface="Calibri" panose="020F0502020204030204" pitchFamily="34" charset="0"/>
                <a:cs typeface="Times New Roman" panose="02020603050405020304" pitchFamily="18" charset="0"/>
              </a:rPr>
              <a:t>Amy has told everyone not to say anything about why she is in care – but her foster carer wants to check she has told the truth, in case she is found out.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701458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91699-4ED6-D5FB-6F63-9A257808B4B6}"/>
              </a:ext>
              <a:ext uri="{C183D7F6-B498-43B3-948B-1728B52AA6E4}">
                <adec:decorative xmlns:adec="http://schemas.microsoft.com/office/drawing/2017/decorative" val="1"/>
              </a:ext>
            </a:extLst>
          </p:cNvPr>
          <p:cNvPicPr>
            <a:picLocks noChangeAspect="1"/>
          </p:cNvPicPr>
          <p:nvPr/>
        </p:nvPicPr>
        <p:blipFill>
          <a:blip r:embed="rId4"/>
          <a:srcRect l="14664" r="14664"/>
          <a:stretch/>
        </p:blipFill>
        <p:spPr>
          <a:xfrm flipH="1">
            <a:off x="0" y="0"/>
            <a:ext cx="9188605" cy="6858000"/>
          </a:xfrm>
          <a:prstGeom prst="rect">
            <a:avLst/>
          </a:prstGeom>
        </p:spPr>
      </p:pic>
      <p:pic>
        <p:nvPicPr>
          <p:cNvPr id="5" name="Picture 4">
            <a:extLst>
              <a:ext uri="{FF2B5EF4-FFF2-40B4-BE49-F238E27FC236}">
                <a16:creationId xmlns:a16="http://schemas.microsoft.com/office/drawing/2014/main" id="{73202FE3-3979-6B93-580E-1467B854AB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10184" y="0"/>
            <a:ext cx="10281815" cy="7895437"/>
          </a:xfrm>
          <a:prstGeom prst="rect">
            <a:avLst/>
          </a:prstGeom>
        </p:spPr>
      </p:pic>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7051091" y="3356584"/>
            <a:ext cx="4393197" cy="2745407"/>
          </a:xfrm>
        </p:spPr>
        <p:txBody>
          <a:bodyPr>
            <a:noAutofit/>
          </a:bodyPr>
          <a:lstStyle/>
          <a:p>
            <a:pPr algn="l"/>
            <a:r>
              <a:rPr lang="en-GB" dirty="0">
                <a:solidFill>
                  <a:srgbClr val="29235C"/>
                </a:solidFill>
                <a:latin typeface="Arial" panose="020B0604020202020204" pitchFamily="34" charset="0"/>
                <a:cs typeface="Arial" panose="020B0604020202020204" pitchFamily="34" charset="0"/>
              </a:rPr>
              <a:t>Think process</a:t>
            </a:r>
            <a:br>
              <a:rPr lang="en-GB" dirty="0">
                <a:solidFill>
                  <a:srgbClr val="29235C"/>
                </a:solidFill>
                <a:latin typeface="Arial" panose="020B0604020202020204" pitchFamily="34" charset="0"/>
                <a:cs typeface="Arial" panose="020B0604020202020204" pitchFamily="34" charset="0"/>
              </a:rPr>
            </a:br>
            <a:r>
              <a:rPr lang="en-GB" dirty="0">
                <a:solidFill>
                  <a:srgbClr val="29235C"/>
                </a:solidFill>
                <a:latin typeface="Arial" panose="020B0604020202020204" pitchFamily="34" charset="0"/>
                <a:cs typeface="Arial" panose="020B0604020202020204" pitchFamily="34" charset="0"/>
              </a:rPr>
              <a:t>not product</a:t>
            </a:r>
          </a:p>
        </p:txBody>
      </p:sp>
      <p:pic>
        <p:nvPicPr>
          <p:cNvPr id="7" name="Picture 6">
            <a:extLst>
              <a:ext uri="{FF2B5EF4-FFF2-40B4-BE49-F238E27FC236}">
                <a16:creationId xmlns:a16="http://schemas.microsoft.com/office/drawing/2014/main" id="{74CB1F6C-EFA0-DDA1-B28D-B3686AF2029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490367" y="939890"/>
            <a:ext cx="1847248" cy="1188823"/>
          </a:xfrm>
          <a:prstGeom prst="rect">
            <a:avLst/>
          </a:prstGeom>
        </p:spPr>
      </p:pic>
      <p:pic>
        <p:nvPicPr>
          <p:cNvPr id="8" name="Picture 7">
            <a:extLst>
              <a:ext uri="{FF2B5EF4-FFF2-40B4-BE49-F238E27FC236}">
                <a16:creationId xmlns:a16="http://schemas.microsoft.com/office/drawing/2014/main" id="{DCACF1FB-25B5-3D3E-76C7-F280C0BA13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40539" y="2372211"/>
            <a:ext cx="939453" cy="777240"/>
          </a:xfrm>
          <a:prstGeom prst="rect">
            <a:avLst/>
          </a:prstGeom>
        </p:spPr>
      </p:pic>
    </p:spTree>
    <p:extLst>
      <p:ext uri="{BB962C8B-B14F-4D97-AF65-F5344CB8AC3E}">
        <p14:creationId xmlns:p14="http://schemas.microsoft.com/office/powerpoint/2010/main" val="2858737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Flourish.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490613" flipH="1">
            <a:off x="8458759" y="-2255052"/>
            <a:ext cx="14652173" cy="10581458"/>
          </a:xfrm>
          <a:prstGeom prst="rect">
            <a:avLst/>
          </a:prstGeom>
          <a:ln w="12700">
            <a:miter lim="400000"/>
          </a:ln>
        </p:spPr>
      </p:pic>
      <p:pic>
        <p:nvPicPr>
          <p:cNvPr id="114" name="Flourish Logo.png">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18723" y="474729"/>
            <a:ext cx="1529606" cy="1026678"/>
          </a:xfrm>
          <a:prstGeom prst="rect">
            <a:avLst/>
          </a:prstGeom>
          <a:ln w="12700">
            <a:miter lim="400000"/>
          </a:ln>
        </p:spPr>
      </p:pic>
      <p:pic>
        <p:nvPicPr>
          <p:cNvPr id="2" name="Picture 1">
            <a:extLst>
              <a:ext uri="{FF2B5EF4-FFF2-40B4-BE49-F238E27FC236}">
                <a16:creationId xmlns:a16="http://schemas.microsoft.com/office/drawing/2014/main" id="{8C5AEF2E-2AF9-3444-C768-C3C5F019B1B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9200" y="1313145"/>
            <a:ext cx="939453" cy="777240"/>
          </a:xfrm>
          <a:prstGeom prst="rect">
            <a:avLst/>
          </a:prstGeom>
        </p:spPr>
      </p:pic>
      <p:sp>
        <p:nvSpPr>
          <p:cNvPr id="5" name="Section title">
            <a:extLst>
              <a:ext uri="{FF2B5EF4-FFF2-40B4-BE49-F238E27FC236}">
                <a16:creationId xmlns:a16="http://schemas.microsoft.com/office/drawing/2014/main" id="{2B55474B-B4E4-4845-8036-296D1F3E1C15}"/>
              </a:ext>
            </a:extLst>
          </p:cNvPr>
          <p:cNvSpPr txBox="1">
            <a:spLocks noGrp="1"/>
          </p:cNvSpPr>
          <p:nvPr>
            <p:ph type="title" idx="4294967295"/>
          </p:nvPr>
        </p:nvSpPr>
        <p:spPr>
          <a:xfrm>
            <a:off x="429200" y="731970"/>
            <a:ext cx="7411780" cy="769437"/>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lvl1pPr>
              <a:defRPr sz="4900" b="1">
                <a:solidFill>
                  <a:srgbClr val="1A304A"/>
                </a:solidFill>
              </a:defRPr>
            </a:lvl1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Group discussion</a:t>
            </a:r>
          </a:p>
        </p:txBody>
      </p:sp>
      <p:sp>
        <p:nvSpPr>
          <p:cNvPr id="6" name="TextBox 5">
            <a:extLst>
              <a:ext uri="{FF2B5EF4-FFF2-40B4-BE49-F238E27FC236}">
                <a16:creationId xmlns:a16="http://schemas.microsoft.com/office/drawing/2014/main" id="{096DCDFB-9B5E-43EA-D418-1837861E0936}"/>
              </a:ext>
            </a:extLst>
          </p:cNvPr>
          <p:cNvSpPr txBox="1"/>
          <p:nvPr/>
        </p:nvSpPr>
        <p:spPr>
          <a:xfrm>
            <a:off x="429200" y="2403629"/>
            <a:ext cx="7411780" cy="2062103"/>
          </a:xfrm>
          <a:prstGeom prst="rect">
            <a:avLst/>
          </a:prstGeom>
          <a:noFill/>
        </p:spPr>
        <p:txBody>
          <a:bodyPr wrap="square">
            <a:spAutoFit/>
          </a:bodyPr>
          <a:lstStyle/>
          <a:p>
            <a:pPr algn="l"/>
            <a:r>
              <a:rPr lang="en-GB" sz="3200" dirty="0">
                <a:solidFill>
                  <a:srgbClr val="002060"/>
                </a:solidFill>
              </a:rPr>
              <a:t>How do the different perspectives on storytelling help you think about the whole family network contributing to a child or young person’s life story?</a:t>
            </a:r>
            <a:endParaRPr lang="en-US" sz="3200" dirty="0">
              <a:solidFill>
                <a:srgbClr val="002060"/>
              </a:solidFill>
            </a:endParaRPr>
          </a:p>
        </p:txBody>
      </p:sp>
    </p:spTree>
    <p:extLst>
      <p:ext uri="{BB962C8B-B14F-4D97-AF65-F5344CB8AC3E}">
        <p14:creationId xmlns:p14="http://schemas.microsoft.com/office/powerpoint/2010/main" val="392950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E6583-3074-4E0A-A215-ADF952A5ED3C}"/>
              </a:ext>
              <a:ext uri="{C183D7F6-B498-43B3-948B-1728B52AA6E4}">
                <adec:decorative xmlns:adec="http://schemas.microsoft.com/office/drawing/2017/decorative" val="1"/>
              </a:ext>
            </a:extLst>
          </p:cNvPr>
          <p:cNvPicPr>
            <a:picLocks noChangeAspect="1"/>
          </p:cNvPicPr>
          <p:nvPr/>
        </p:nvPicPr>
        <p:blipFill>
          <a:blip r:embed="rId3">
            <a:alphaModFix amt="33000"/>
          </a:blip>
          <a:srcRect/>
          <a:stretch/>
        </p:blipFill>
        <p:spPr>
          <a:xfrm>
            <a:off x="-1" y="0"/>
            <a:ext cx="12192000" cy="6858000"/>
          </a:xfrm>
          <a:prstGeom prst="rect">
            <a:avLst/>
          </a:prstGeom>
        </p:spPr>
      </p:pic>
      <p:sp>
        <p:nvSpPr>
          <p:cNvPr id="2" name="Text Placeholder 1">
            <a:extLst>
              <a:ext uri="{FF2B5EF4-FFF2-40B4-BE49-F238E27FC236}">
                <a16:creationId xmlns:a16="http://schemas.microsoft.com/office/drawing/2014/main" id="{8BA1D1DE-1962-4D26-A530-D892E6FD80F7}"/>
              </a:ext>
            </a:extLst>
          </p:cNvPr>
          <p:cNvSpPr>
            <a:spLocks noGrp="1"/>
          </p:cNvSpPr>
          <p:nvPr>
            <p:ph type="title" idx="4294967295"/>
          </p:nvPr>
        </p:nvSpPr>
        <p:spPr>
          <a:xfrm>
            <a:off x="0" y="4464050"/>
            <a:ext cx="121920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Life </a:t>
            </a:r>
            <a:r>
              <a:rPr kumimoji="0" lang="en-GB" sz="5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Story</a:t>
            </a:r>
            <a:r>
              <a:rPr kumimoji="0" lang="en-GB" sz="54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 Work is everyone’s responsibility</a:t>
            </a:r>
          </a:p>
        </p:txBody>
      </p:sp>
    </p:spTree>
    <p:extLst>
      <p:ext uri="{BB962C8B-B14F-4D97-AF65-F5344CB8AC3E}">
        <p14:creationId xmlns:p14="http://schemas.microsoft.com/office/powerpoint/2010/main" val="808472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760207" y="1859792"/>
            <a:ext cx="5807530" cy="1092603"/>
          </a:xfrm>
        </p:spPr>
        <p:txBody>
          <a:bodyPr>
            <a:normAutofit/>
          </a:bodyPr>
          <a:lstStyle/>
          <a:p>
            <a:pPr algn="l"/>
            <a:r>
              <a:rPr lang="en-US">
                <a:solidFill>
                  <a:schemeClr val="bg1"/>
                </a:solidFill>
                <a:latin typeface="Arial" panose="020B0604020202020204" pitchFamily="34" charset="0"/>
                <a:cs typeface="Arial" panose="020B0604020202020204" pitchFamily="34" charset="0"/>
              </a:rPr>
              <a:t>Questions?</a:t>
            </a:r>
          </a:p>
        </p:txBody>
      </p:sp>
      <p:pic>
        <p:nvPicPr>
          <p:cNvPr id="18" name="Picture 17">
            <a:extLst>
              <a:ext uri="{FF2B5EF4-FFF2-40B4-BE49-F238E27FC236}">
                <a16:creationId xmlns:a16="http://schemas.microsoft.com/office/drawing/2014/main" id="{6D33AE6E-7282-2959-7244-77C8F96CF4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4085" y="2952395"/>
            <a:ext cx="3815065" cy="777240"/>
          </a:xfrm>
          <a:prstGeom prst="rect">
            <a:avLst/>
          </a:prstGeom>
        </p:spPr>
      </p:pic>
      <p:pic>
        <p:nvPicPr>
          <p:cNvPr id="5" name="Picture 4">
            <a:extLst>
              <a:ext uri="{FF2B5EF4-FFF2-40B4-BE49-F238E27FC236}">
                <a16:creationId xmlns:a16="http://schemas.microsoft.com/office/drawing/2014/main" id="{E83E62D2-46EF-3B58-7A5D-2478BC6F6A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43354" y="679681"/>
            <a:ext cx="895102" cy="606220"/>
          </a:xfrm>
          <a:prstGeom prst="rect">
            <a:avLst/>
          </a:prstGeom>
        </p:spPr>
      </p:pic>
    </p:spTree>
    <p:extLst>
      <p:ext uri="{BB962C8B-B14F-4D97-AF65-F5344CB8AC3E}">
        <p14:creationId xmlns:p14="http://schemas.microsoft.com/office/powerpoint/2010/main" val="1915693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Flourish Logo2.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34245" y="491495"/>
            <a:ext cx="1376858" cy="925191"/>
          </a:xfrm>
          <a:prstGeom prst="rect">
            <a:avLst/>
          </a:prstGeom>
          <a:ln w="12700">
            <a:miter lim="400000"/>
          </a:ln>
        </p:spPr>
      </p:pic>
      <p:sp>
        <p:nvSpPr>
          <p:cNvPr id="212" name="Rectangle 2"/>
          <p:cNvSpPr txBox="1">
            <a:spLocks noGrp="1"/>
          </p:cNvSpPr>
          <p:nvPr>
            <p:ph type="title" idx="4294967295"/>
          </p:nvPr>
        </p:nvSpPr>
        <p:spPr>
          <a:xfrm>
            <a:off x="564997" y="307759"/>
            <a:ext cx="6643804" cy="646331"/>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none" lIns="45719" tIns="45720" rIns="45719" bIns="45720" numCol="1" spcCol="0" rtlCol="0" fromWordArt="0" anchor="t" anchorCtr="0" forceAA="0" compatLnSpc="1">
            <a:prstTxWarp prst="textNoShape">
              <a:avLst/>
            </a:prstTxWarp>
            <a:spAutoFit/>
          </a:bodyPr>
          <a:lstStyle>
            <a:lvl1pPr>
              <a:defRPr sz="3600" b="1">
                <a:solidFill>
                  <a:srgbClr val="00206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alibri"/>
                <a:ea typeface="+mn-ea"/>
                <a:cs typeface="Calibri"/>
                <a:sym typeface="Calibri"/>
              </a:rPr>
              <a:t>Please let us know what you think</a:t>
            </a:r>
          </a:p>
        </p:txBody>
      </p:sp>
      <p:pic>
        <p:nvPicPr>
          <p:cNvPr id="213" name="Image" descr="Image"/>
          <p:cNvPicPr>
            <a:picLocks noChangeAspect="1"/>
          </p:cNvPicPr>
          <p:nvPr/>
        </p:nvPicPr>
        <p:blipFill>
          <a:blip r:embed="rId4"/>
          <a:stretch>
            <a:fillRect/>
          </a:stretch>
        </p:blipFill>
        <p:spPr>
          <a:xfrm>
            <a:off x="7483774" y="4851399"/>
            <a:ext cx="4797126" cy="1782387"/>
          </a:xfrm>
          <a:prstGeom prst="rect">
            <a:avLst/>
          </a:prstGeom>
          <a:ln w="12700">
            <a:miter lim="400000"/>
          </a:ln>
        </p:spPr>
      </p:pic>
      <p:pic>
        <p:nvPicPr>
          <p:cNvPr id="2" name="Picture 1">
            <a:extLst>
              <a:ext uri="{FF2B5EF4-FFF2-40B4-BE49-F238E27FC236}">
                <a16:creationId xmlns:a16="http://schemas.microsoft.com/office/drawing/2014/main" id="{6CDAC0EF-053F-37F6-3A98-C38429AFE7F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3845" t="35338" r="23747" b="12810"/>
          <a:stretch/>
        </p:blipFill>
        <p:spPr>
          <a:xfrm>
            <a:off x="667820" y="1317449"/>
            <a:ext cx="5284789" cy="5228765"/>
          </a:xfrm>
          <a:prstGeom prst="rect">
            <a:avLst/>
          </a:prstGeom>
          <a:ln w="19050">
            <a:solidFill>
              <a:schemeClr val="tx1"/>
            </a:solidFill>
          </a:ln>
        </p:spPr>
      </p:pic>
      <p:sp>
        <p:nvSpPr>
          <p:cNvPr id="3" name="TextBox 2">
            <a:extLst>
              <a:ext uri="{FF2B5EF4-FFF2-40B4-BE49-F238E27FC236}">
                <a16:creationId xmlns:a16="http://schemas.microsoft.com/office/drawing/2014/main" id="{D02AEF56-34E1-87F2-348E-731DF44604C4}"/>
              </a:ext>
            </a:extLst>
          </p:cNvPr>
          <p:cNvSpPr txBox="1"/>
          <p:nvPr/>
        </p:nvSpPr>
        <p:spPr>
          <a:xfrm>
            <a:off x="6405646" y="2425227"/>
            <a:ext cx="5604945"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latin typeface="Calibri"/>
                <a:ea typeface="+mj-ea"/>
                <a:cs typeface="Calibri"/>
                <a:sym typeface="Calibri"/>
              </a:rPr>
              <a:t>https://forms.office.com/e/nFDzqZWk4i</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7088EA-1FF3-0D7D-D570-43E103777B56}"/>
              </a:ext>
              <a:ext uri="{C183D7F6-B498-43B3-948B-1728B52AA6E4}">
                <adec:decorative xmlns:adec="http://schemas.microsoft.com/office/drawing/2017/decorative" val="1"/>
              </a:ext>
            </a:extLst>
          </p:cNvPr>
          <p:cNvPicPr>
            <a:picLocks noChangeAspect="1"/>
          </p:cNvPicPr>
          <p:nvPr/>
        </p:nvPicPr>
        <p:blipFill>
          <a:blip r:embed="rId3"/>
          <a:srcRect t="2809" b="2809"/>
          <a:stretch/>
        </p:blipFill>
        <p:spPr>
          <a:xfrm flipH="1">
            <a:off x="1589571" y="-957996"/>
            <a:ext cx="10765979" cy="8630294"/>
          </a:xfrm>
          <a:prstGeom prst="rect">
            <a:avLst/>
          </a:prstGeom>
        </p:spPr>
      </p:pic>
      <p:pic>
        <p:nvPicPr>
          <p:cNvPr id="18" name="Picture 17">
            <a:extLst>
              <a:ext uri="{FF2B5EF4-FFF2-40B4-BE49-F238E27FC236}">
                <a16:creationId xmlns:a16="http://schemas.microsoft.com/office/drawing/2014/main" id="{02D1D47A-707E-9900-FCA8-F34F277321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645483" cy="7113084"/>
          </a:xfrm>
          <a:prstGeom prst="rect">
            <a:avLst/>
          </a:prstGeom>
        </p:spPr>
      </p:pic>
      <p:sp>
        <p:nvSpPr>
          <p:cNvPr id="15" name="Subtitle 2">
            <a:extLst>
              <a:ext uri="{FF2B5EF4-FFF2-40B4-BE49-F238E27FC236}">
                <a16:creationId xmlns:a16="http://schemas.microsoft.com/office/drawing/2014/main" id="{0A7CF1FE-9FFD-5E6A-744C-C73FDB006278}"/>
              </a:ext>
              <a:ext uri="{C183D7F6-B498-43B3-948B-1728B52AA6E4}">
                <adec:decorative xmlns:adec="http://schemas.microsoft.com/office/drawing/2017/decorative" val="1"/>
              </a:ext>
            </a:extLst>
          </p:cNvPr>
          <p:cNvSpPr txBox="1">
            <a:spLocks/>
          </p:cNvSpPr>
          <p:nvPr/>
        </p:nvSpPr>
        <p:spPr>
          <a:xfrm>
            <a:off x="421778" y="1291538"/>
            <a:ext cx="9144000" cy="7284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b="1" dirty="0">
              <a:solidFill>
                <a:schemeClr val="bg1"/>
              </a:solidFill>
            </a:endParaRPr>
          </a:p>
        </p:txBody>
      </p:sp>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588230" y="1220587"/>
            <a:ext cx="4715290" cy="4765876"/>
          </a:xfrm>
        </p:spPr>
        <p:txBody>
          <a:bodyPr>
            <a:normAutofit fontScale="90000"/>
          </a:bodyPr>
          <a:lstStyle/>
          <a:p>
            <a:pPr algn="l"/>
            <a:r>
              <a:rPr lang="en-GB" sz="4000" dirty="0">
                <a:solidFill>
                  <a:srgbClr val="FDD055"/>
                </a:solidFill>
                <a:latin typeface="Arial" panose="020B0604020202020204" pitchFamily="34" charset="0"/>
                <a:cs typeface="Arial" panose="020B0604020202020204" pitchFamily="34" charset="0"/>
              </a:rPr>
              <a:t>“We are all a collection of stories, the ones other people tell us and the stories we tell ourselves, these shape who we are”</a:t>
            </a:r>
            <a:br>
              <a:rPr lang="en-GB" sz="4000" dirty="0">
                <a:solidFill>
                  <a:srgbClr val="FDD055"/>
                </a:solidFill>
                <a:latin typeface="Arial" panose="020B0604020202020204" pitchFamily="34" charset="0"/>
                <a:cs typeface="Arial" panose="020B0604020202020204" pitchFamily="34" charset="0"/>
              </a:rPr>
            </a:br>
            <a:br>
              <a:rPr lang="en-GB" sz="4000" dirty="0">
                <a:solidFill>
                  <a:srgbClr val="FDD055"/>
                </a:solidFill>
                <a:latin typeface="Arial" panose="020B0604020202020204" pitchFamily="34" charset="0"/>
                <a:cs typeface="Arial" panose="020B0604020202020204" pitchFamily="34" charset="0"/>
              </a:rPr>
            </a:br>
            <a:r>
              <a:rPr lang="en-GB" sz="2800" dirty="0">
                <a:solidFill>
                  <a:srgbClr val="FDD055"/>
                </a:solidFill>
                <a:latin typeface="Arial" panose="020B0604020202020204" pitchFamily="34" charset="0"/>
                <a:cs typeface="Arial" panose="020B0604020202020204" pitchFamily="34" charset="0"/>
              </a:rPr>
              <a:t>Richard Rose </a:t>
            </a:r>
          </a:p>
        </p:txBody>
      </p:sp>
      <p:pic>
        <p:nvPicPr>
          <p:cNvPr id="3" name="Picture 3">
            <a:extLst>
              <a:ext uri="{FF2B5EF4-FFF2-40B4-BE49-F238E27FC236}">
                <a16:creationId xmlns:a16="http://schemas.microsoft.com/office/drawing/2014/main" id="{F10EDDDB-C8A6-4E92-1A2B-89844231804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02429" y="449476"/>
            <a:ext cx="1236779" cy="842062"/>
          </a:xfrm>
          <a:prstGeom prst="rect">
            <a:avLst/>
          </a:prstGeom>
        </p:spPr>
      </p:pic>
    </p:spTree>
    <p:extLst>
      <p:ext uri="{BB962C8B-B14F-4D97-AF65-F5344CB8AC3E}">
        <p14:creationId xmlns:p14="http://schemas.microsoft.com/office/powerpoint/2010/main" val="202519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4285" y="665127"/>
            <a:ext cx="939453" cy="777240"/>
          </a:xfrm>
          <a:prstGeom prst="rect">
            <a:avLst/>
          </a:prstGeom>
        </p:spPr>
      </p:pic>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544285" y="158812"/>
            <a:ext cx="4865915" cy="728416"/>
          </a:xfrm>
        </p:spPr>
        <p:txBody>
          <a:bodyPr>
            <a:normAutofit/>
          </a:bodyPr>
          <a:lstStyle/>
          <a:p>
            <a:pPr algn="l"/>
            <a:r>
              <a:rPr lang="en-US" sz="4000">
                <a:solidFill>
                  <a:srgbClr val="29235C"/>
                </a:solidFill>
                <a:latin typeface="Arial" panose="020B0604020202020204" pitchFamily="34" charset="0"/>
                <a:cs typeface="Arial" panose="020B0604020202020204" pitchFamily="34" charset="0"/>
              </a:rPr>
              <a:t>My Norfolk Story</a:t>
            </a:r>
          </a:p>
        </p:txBody>
      </p:sp>
      <p:sp>
        <p:nvSpPr>
          <p:cNvPr id="6" name="Arrow: Chevron 5">
            <a:extLst>
              <a:ext uri="{FF2B5EF4-FFF2-40B4-BE49-F238E27FC236}">
                <a16:creationId xmlns:a16="http://schemas.microsoft.com/office/drawing/2014/main" id="{728C5C9E-1E66-4FD6-ACDA-BBA59589A206}"/>
              </a:ext>
            </a:extLst>
          </p:cNvPr>
          <p:cNvSpPr/>
          <p:nvPr/>
        </p:nvSpPr>
        <p:spPr>
          <a:xfrm>
            <a:off x="0" y="1643270"/>
            <a:ext cx="2832341" cy="1785730"/>
          </a:xfrm>
          <a:prstGeom prst="chevron">
            <a:avLst/>
          </a:prstGeom>
          <a:solidFill>
            <a:srgbClr val="664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bg1"/>
                </a:solidFill>
              </a:rPr>
              <a:t>All about me</a:t>
            </a:r>
          </a:p>
        </p:txBody>
      </p:sp>
      <p:sp>
        <p:nvSpPr>
          <p:cNvPr id="7" name="Arrow: Chevron 6">
            <a:extLst>
              <a:ext uri="{FF2B5EF4-FFF2-40B4-BE49-F238E27FC236}">
                <a16:creationId xmlns:a16="http://schemas.microsoft.com/office/drawing/2014/main" id="{622F1F09-2BD6-FCD0-0333-131DCEDC3E48}"/>
              </a:ext>
            </a:extLst>
          </p:cNvPr>
          <p:cNvSpPr/>
          <p:nvPr/>
        </p:nvSpPr>
        <p:spPr>
          <a:xfrm>
            <a:off x="2147899" y="1659648"/>
            <a:ext cx="3123402" cy="1785730"/>
          </a:xfrm>
          <a:prstGeom prst="chevron">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Difficult times</a:t>
            </a:r>
          </a:p>
        </p:txBody>
      </p:sp>
      <p:sp>
        <p:nvSpPr>
          <p:cNvPr id="8" name="Arrow: Chevron 7">
            <a:extLst>
              <a:ext uri="{FF2B5EF4-FFF2-40B4-BE49-F238E27FC236}">
                <a16:creationId xmlns:a16="http://schemas.microsoft.com/office/drawing/2014/main" id="{2DCC5BC0-16C3-35F5-C4CA-B18C01E50F9C}"/>
              </a:ext>
            </a:extLst>
          </p:cNvPr>
          <p:cNvSpPr/>
          <p:nvPr/>
        </p:nvSpPr>
        <p:spPr>
          <a:xfrm>
            <a:off x="4591878" y="1669293"/>
            <a:ext cx="3008244" cy="1785730"/>
          </a:xfrm>
          <a:prstGeom prst="chevron">
            <a:avLst/>
          </a:prstGeom>
          <a:solidFill>
            <a:srgbClr val="D533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Experience before and after care</a:t>
            </a:r>
          </a:p>
        </p:txBody>
      </p:sp>
      <p:sp>
        <p:nvSpPr>
          <p:cNvPr id="9" name="Arrow: Chevron 8">
            <a:extLst>
              <a:ext uri="{FF2B5EF4-FFF2-40B4-BE49-F238E27FC236}">
                <a16:creationId xmlns:a16="http://schemas.microsoft.com/office/drawing/2014/main" id="{6DDF5433-44E4-3859-EF21-38DE61D89F46}"/>
              </a:ext>
            </a:extLst>
          </p:cNvPr>
          <p:cNvSpPr/>
          <p:nvPr/>
        </p:nvSpPr>
        <p:spPr>
          <a:xfrm>
            <a:off x="6920698" y="1669959"/>
            <a:ext cx="3162168" cy="1807345"/>
          </a:xfrm>
          <a:prstGeom prst="chevr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Therapeutic life story work</a:t>
            </a:r>
          </a:p>
        </p:txBody>
      </p:sp>
      <p:sp>
        <p:nvSpPr>
          <p:cNvPr id="10" name="Arrow: Chevron 9">
            <a:extLst>
              <a:ext uri="{FF2B5EF4-FFF2-40B4-BE49-F238E27FC236}">
                <a16:creationId xmlns:a16="http://schemas.microsoft.com/office/drawing/2014/main" id="{0DBAA41C-E923-5B20-706A-4FB1A56B7EF0}"/>
              </a:ext>
            </a:extLst>
          </p:cNvPr>
          <p:cNvSpPr/>
          <p:nvPr/>
        </p:nvSpPr>
        <p:spPr>
          <a:xfrm>
            <a:off x="9380600" y="1669774"/>
            <a:ext cx="2873777" cy="1807530"/>
          </a:xfrm>
          <a:prstGeom prst="chevron">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After being in care</a:t>
            </a:r>
          </a:p>
        </p:txBody>
      </p:sp>
      <p:sp>
        <p:nvSpPr>
          <p:cNvPr id="11" name="Arrow: Chevron 10">
            <a:extLst>
              <a:ext uri="{FF2B5EF4-FFF2-40B4-BE49-F238E27FC236}">
                <a16:creationId xmlns:a16="http://schemas.microsoft.com/office/drawing/2014/main" id="{59E4899B-28B4-CFF1-6145-85E484E26C76}"/>
              </a:ext>
            </a:extLst>
          </p:cNvPr>
          <p:cNvSpPr/>
          <p:nvPr/>
        </p:nvSpPr>
        <p:spPr>
          <a:xfrm>
            <a:off x="-326096" y="3743499"/>
            <a:ext cx="3158437" cy="1761733"/>
          </a:xfrm>
          <a:prstGeom prst="chevron">
            <a:avLst/>
          </a:prstGeom>
          <a:solidFill>
            <a:srgbClr val="664A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dirty="0">
                <a:solidFill>
                  <a:schemeClr val="bg1"/>
                </a:solidFill>
              </a:rPr>
              <a:t>Explaining intervention to children</a:t>
            </a:r>
          </a:p>
        </p:txBody>
      </p:sp>
      <p:sp>
        <p:nvSpPr>
          <p:cNvPr id="12" name="Arrow: Chevron 11">
            <a:extLst>
              <a:ext uri="{FF2B5EF4-FFF2-40B4-BE49-F238E27FC236}">
                <a16:creationId xmlns:a16="http://schemas.microsoft.com/office/drawing/2014/main" id="{CCCAA3D7-395E-0E1D-DC4E-6FBE4A5FF810}"/>
              </a:ext>
            </a:extLst>
          </p:cNvPr>
          <p:cNvSpPr/>
          <p:nvPr/>
        </p:nvSpPr>
        <p:spPr>
          <a:xfrm>
            <a:off x="2170146" y="3732140"/>
            <a:ext cx="3158438" cy="1785729"/>
          </a:xfrm>
          <a:prstGeom prst="chevron">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Intervention and sense making</a:t>
            </a:r>
          </a:p>
        </p:txBody>
      </p:sp>
      <p:sp>
        <p:nvSpPr>
          <p:cNvPr id="13" name="Arrow: Chevron 12">
            <a:extLst>
              <a:ext uri="{FF2B5EF4-FFF2-40B4-BE49-F238E27FC236}">
                <a16:creationId xmlns:a16="http://schemas.microsoft.com/office/drawing/2014/main" id="{8B454177-5104-7CCB-A1BE-82B66FBA1D5D}"/>
              </a:ext>
            </a:extLst>
          </p:cNvPr>
          <p:cNvSpPr/>
          <p:nvPr/>
        </p:nvSpPr>
        <p:spPr>
          <a:xfrm>
            <a:off x="4645448" y="3743499"/>
            <a:ext cx="2901104" cy="1785730"/>
          </a:xfrm>
          <a:prstGeom prst="chevron">
            <a:avLst/>
          </a:prstGeom>
          <a:solidFill>
            <a:srgbClr val="D533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Life story work with Looked after Children</a:t>
            </a:r>
          </a:p>
        </p:txBody>
      </p:sp>
      <p:sp>
        <p:nvSpPr>
          <p:cNvPr id="15" name="Arrow: Chevron 14">
            <a:extLst>
              <a:ext uri="{FF2B5EF4-FFF2-40B4-BE49-F238E27FC236}">
                <a16:creationId xmlns:a16="http://schemas.microsoft.com/office/drawing/2014/main" id="{83D08C25-EDA7-7817-7213-E3FB63934C91}"/>
              </a:ext>
            </a:extLst>
          </p:cNvPr>
          <p:cNvSpPr/>
          <p:nvPr/>
        </p:nvSpPr>
        <p:spPr>
          <a:xfrm>
            <a:off x="6863416" y="3733854"/>
            <a:ext cx="3158438" cy="1785730"/>
          </a:xfrm>
          <a:prstGeom prst="chevr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Therapeutic work and planned intervention</a:t>
            </a:r>
          </a:p>
        </p:txBody>
      </p:sp>
      <p:sp>
        <p:nvSpPr>
          <p:cNvPr id="16" name="Arrow: Chevron 15">
            <a:extLst>
              <a:ext uri="{FF2B5EF4-FFF2-40B4-BE49-F238E27FC236}">
                <a16:creationId xmlns:a16="http://schemas.microsoft.com/office/drawing/2014/main" id="{9461CC9F-EB45-9D43-A6B0-82754E3051DE}"/>
              </a:ext>
            </a:extLst>
          </p:cNvPr>
          <p:cNvSpPr/>
          <p:nvPr/>
        </p:nvSpPr>
        <p:spPr>
          <a:xfrm>
            <a:off x="9380600" y="3756135"/>
            <a:ext cx="2852836" cy="1785730"/>
          </a:xfrm>
          <a:prstGeom prst="chevron">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Support for former Looked after Children</a:t>
            </a:r>
          </a:p>
        </p:txBody>
      </p:sp>
    </p:spTree>
    <p:extLst>
      <p:ext uri="{BB962C8B-B14F-4D97-AF65-F5344CB8AC3E}">
        <p14:creationId xmlns:p14="http://schemas.microsoft.com/office/powerpoint/2010/main" val="355963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4285" y="665127"/>
            <a:ext cx="939453" cy="777240"/>
          </a:xfrm>
          <a:prstGeom prst="rect">
            <a:avLst/>
          </a:prstGeom>
        </p:spPr>
      </p:pic>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544285" y="300919"/>
            <a:ext cx="8919755" cy="728416"/>
          </a:xfrm>
        </p:spPr>
        <p:txBody>
          <a:bodyPr>
            <a:normAutofit/>
          </a:bodyPr>
          <a:lstStyle/>
          <a:p>
            <a:pPr algn="l"/>
            <a:r>
              <a:rPr lang="en-GB" sz="4000" dirty="0">
                <a:solidFill>
                  <a:srgbClr val="29235C"/>
                </a:solidFill>
                <a:latin typeface="Arial" panose="020B0604020202020204" pitchFamily="34" charset="0"/>
                <a:cs typeface="Arial" panose="020B0604020202020204" pitchFamily="34" charset="0"/>
              </a:rPr>
              <a:t>Principles behind My Norfolk Story</a:t>
            </a:r>
          </a:p>
        </p:txBody>
      </p:sp>
      <p:sp>
        <p:nvSpPr>
          <p:cNvPr id="11" name="Subtitle 2">
            <a:extLst>
              <a:ext uri="{FF2B5EF4-FFF2-40B4-BE49-F238E27FC236}">
                <a16:creationId xmlns:a16="http://schemas.microsoft.com/office/drawing/2014/main" id="{79FE4151-2608-E27B-1975-18C58991289A}"/>
              </a:ext>
            </a:extLst>
          </p:cNvPr>
          <p:cNvSpPr txBox="1">
            <a:spLocks/>
          </p:cNvSpPr>
          <p:nvPr/>
        </p:nvSpPr>
        <p:spPr>
          <a:xfrm>
            <a:off x="544284" y="1539366"/>
            <a:ext cx="5242740" cy="37792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solidFill>
                  <a:srgbClr val="29235C"/>
                </a:solidFill>
              </a:rPr>
              <a:t>Life story work is routine, at all levels, at all points of contact, ongoing not a one off</a:t>
            </a:r>
          </a:p>
          <a:p>
            <a:pPr algn="l"/>
            <a:r>
              <a:rPr lang="en-GB" sz="2200" dirty="0">
                <a:solidFill>
                  <a:srgbClr val="29235C"/>
                </a:solidFill>
              </a:rPr>
              <a:t>Children and young people play an active role in the process of understanding their experiences and history. We carry out clear, honest, sensitive life story work at all important moments in a child or young person’s journey with us.</a:t>
            </a:r>
          </a:p>
          <a:p>
            <a:pPr algn="l"/>
            <a:r>
              <a:rPr lang="en-GB" sz="2200" dirty="0">
                <a:solidFill>
                  <a:srgbClr val="29235C"/>
                </a:solidFill>
              </a:rPr>
              <a:t>We find a safe and supportive way to understand the past, make sense of the present, and then revisit to shape the future</a:t>
            </a:r>
          </a:p>
          <a:p>
            <a:pPr algn="l"/>
            <a:endParaRPr lang="en-GB" sz="2200" dirty="0">
              <a:solidFill>
                <a:srgbClr val="29235C"/>
              </a:solidFill>
            </a:endParaRPr>
          </a:p>
        </p:txBody>
      </p:sp>
      <p:sp>
        <p:nvSpPr>
          <p:cNvPr id="17" name="Subtitle 2">
            <a:extLst>
              <a:ext uri="{FF2B5EF4-FFF2-40B4-BE49-F238E27FC236}">
                <a16:creationId xmlns:a16="http://schemas.microsoft.com/office/drawing/2014/main" id="{A1EF4462-38F0-2314-4ED2-B09200049E7B}"/>
              </a:ext>
            </a:extLst>
          </p:cNvPr>
          <p:cNvSpPr txBox="1">
            <a:spLocks/>
          </p:cNvSpPr>
          <p:nvPr/>
        </p:nvSpPr>
        <p:spPr>
          <a:xfrm>
            <a:off x="6404976" y="1539365"/>
            <a:ext cx="5242740" cy="37792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dirty="0">
                <a:solidFill>
                  <a:srgbClr val="29235C"/>
                </a:solidFill>
              </a:rPr>
              <a:t>A life story approach involves everyone in children’s lives.</a:t>
            </a:r>
          </a:p>
          <a:p>
            <a:pPr algn="l"/>
            <a:r>
              <a:rPr lang="en-GB" sz="2200" dirty="0">
                <a:solidFill>
                  <a:srgbClr val="29235C"/>
                </a:solidFill>
              </a:rPr>
              <a:t>Children and young people have a tangible record of their story, their experiences and our interventions, for them to hold and own, and revisit in the future.</a:t>
            </a:r>
          </a:p>
          <a:p>
            <a:pPr algn="l"/>
            <a:r>
              <a:rPr lang="en-GB" sz="2200" dirty="0">
                <a:solidFill>
                  <a:srgbClr val="29235C"/>
                </a:solidFill>
              </a:rPr>
              <a:t>Life story work is embedded in and aligned to our ways of working – we follow a Family Networking approach to create a shared narrative with parents/carers – we use appreciative inquiry to explore what experiences mean, not just facts </a:t>
            </a:r>
          </a:p>
        </p:txBody>
      </p:sp>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98072" y="6123972"/>
            <a:ext cx="895350" cy="609600"/>
          </a:xfrm>
          <a:prstGeom prst="rect">
            <a:avLst/>
          </a:prstGeom>
        </p:spPr>
      </p:pic>
    </p:spTree>
    <p:extLst>
      <p:ext uri="{BB962C8B-B14F-4D97-AF65-F5344CB8AC3E}">
        <p14:creationId xmlns:p14="http://schemas.microsoft.com/office/powerpoint/2010/main" val="1644675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4285" y="665127"/>
            <a:ext cx="939453" cy="777240"/>
          </a:xfrm>
          <a:prstGeom prst="rect">
            <a:avLst/>
          </a:prstGeom>
        </p:spPr>
      </p:pic>
      <p:sp>
        <p:nvSpPr>
          <p:cNvPr id="2" name="Title 1">
            <a:extLst>
              <a:ext uri="{FF2B5EF4-FFF2-40B4-BE49-F238E27FC236}">
                <a16:creationId xmlns:a16="http://schemas.microsoft.com/office/drawing/2014/main" id="{03DA5F03-C514-6FC6-CE23-12BD82C18DFC}"/>
              </a:ext>
            </a:extLst>
          </p:cNvPr>
          <p:cNvSpPr>
            <a:spLocks noGrp="1"/>
          </p:cNvSpPr>
          <p:nvPr>
            <p:ph type="ctrTitle"/>
          </p:nvPr>
        </p:nvSpPr>
        <p:spPr>
          <a:xfrm>
            <a:off x="544285" y="300919"/>
            <a:ext cx="8919755" cy="728416"/>
          </a:xfrm>
        </p:spPr>
        <p:txBody>
          <a:bodyPr>
            <a:normAutofit fontScale="90000"/>
          </a:bodyPr>
          <a:lstStyle/>
          <a:p>
            <a:pPr algn="l"/>
            <a:r>
              <a:rPr lang="en-GB" sz="4000" dirty="0">
                <a:solidFill>
                  <a:srgbClr val="29235C"/>
                </a:solidFill>
                <a:latin typeface="Arial" panose="020B0604020202020204" pitchFamily="34" charset="0"/>
                <a:cs typeface="Arial" panose="020B0604020202020204" pitchFamily="34" charset="0"/>
              </a:rPr>
              <a:t>What does a life story approach look like?</a:t>
            </a:r>
          </a:p>
        </p:txBody>
      </p:sp>
      <p:sp>
        <p:nvSpPr>
          <p:cNvPr id="11" name="Subtitle 2">
            <a:extLst>
              <a:ext uri="{FF2B5EF4-FFF2-40B4-BE49-F238E27FC236}">
                <a16:creationId xmlns:a16="http://schemas.microsoft.com/office/drawing/2014/main" id="{79FE4151-2608-E27B-1975-18C58991289A}"/>
              </a:ext>
            </a:extLst>
          </p:cNvPr>
          <p:cNvSpPr txBox="1">
            <a:spLocks/>
          </p:cNvSpPr>
          <p:nvPr/>
        </p:nvSpPr>
        <p:spPr>
          <a:xfrm>
            <a:off x="544284" y="1539366"/>
            <a:ext cx="5242740" cy="37792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srgbClr val="29235C"/>
                </a:solidFill>
              </a:rPr>
              <a:t>All the time - time to help children and young people understand what is happening is before and during not just after</a:t>
            </a:r>
          </a:p>
          <a:p>
            <a:pPr algn="l"/>
            <a:r>
              <a:rPr lang="en-GB" sz="2600" dirty="0">
                <a:solidFill>
                  <a:srgbClr val="29235C"/>
                </a:solidFill>
              </a:rPr>
              <a:t>Reframing life stories to “all about me”</a:t>
            </a:r>
          </a:p>
          <a:p>
            <a:pPr algn="l"/>
            <a:r>
              <a:rPr lang="en-GB" sz="2600" dirty="0">
                <a:solidFill>
                  <a:srgbClr val="29235C"/>
                </a:solidFill>
              </a:rPr>
              <a:t>Children and young people need to hear information in instalments </a:t>
            </a:r>
          </a:p>
          <a:p>
            <a:pPr algn="l"/>
            <a:r>
              <a:rPr lang="en-GB" sz="2600" dirty="0">
                <a:solidFill>
                  <a:srgbClr val="29235C"/>
                </a:solidFill>
              </a:rPr>
              <a:t>Children and young people should control the timing, pace and direction</a:t>
            </a:r>
          </a:p>
        </p:txBody>
      </p:sp>
      <p:sp>
        <p:nvSpPr>
          <p:cNvPr id="17" name="Subtitle 2">
            <a:extLst>
              <a:ext uri="{FF2B5EF4-FFF2-40B4-BE49-F238E27FC236}">
                <a16:creationId xmlns:a16="http://schemas.microsoft.com/office/drawing/2014/main" id="{A1EF4462-38F0-2314-4ED2-B09200049E7B}"/>
              </a:ext>
            </a:extLst>
          </p:cNvPr>
          <p:cNvSpPr txBox="1">
            <a:spLocks/>
          </p:cNvSpPr>
          <p:nvPr/>
        </p:nvSpPr>
        <p:spPr>
          <a:xfrm>
            <a:off x="6404976" y="1539365"/>
            <a:ext cx="5242740" cy="37792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srgbClr val="29235C"/>
                </a:solidFill>
              </a:rPr>
              <a:t>Different perspectives are sought and heard to really shape understanding, accept uncertainties, and form a coherent narrative</a:t>
            </a:r>
          </a:p>
          <a:p>
            <a:pPr algn="l"/>
            <a:r>
              <a:rPr lang="en-GB" sz="2600" dirty="0">
                <a:solidFill>
                  <a:srgbClr val="29235C"/>
                </a:solidFill>
              </a:rPr>
              <a:t>Using digital approaches to meet children and young people where they are</a:t>
            </a:r>
          </a:p>
          <a:p>
            <a:pPr algn="l"/>
            <a:r>
              <a:rPr lang="en-GB" sz="2600" dirty="0">
                <a:solidFill>
                  <a:srgbClr val="29235C"/>
                </a:solidFill>
              </a:rPr>
              <a:t>Reviews are a key moment to revisit what a child understands and what everyone is saying to them</a:t>
            </a:r>
          </a:p>
        </p:txBody>
      </p:sp>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98072" y="6123972"/>
            <a:ext cx="895350" cy="609600"/>
          </a:xfrm>
          <a:prstGeom prst="rect">
            <a:avLst/>
          </a:prstGeom>
        </p:spPr>
      </p:pic>
    </p:spTree>
    <p:extLst>
      <p:ext uri="{BB962C8B-B14F-4D97-AF65-F5344CB8AC3E}">
        <p14:creationId xmlns:p14="http://schemas.microsoft.com/office/powerpoint/2010/main" val="705849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3EF0-6B4E-B6EC-A0F1-21DDE77C6CD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Ever action is an intervention</a:t>
            </a:r>
          </a:p>
        </p:txBody>
      </p:sp>
      <p:sp>
        <p:nvSpPr>
          <p:cNvPr id="3" name="Text Placeholder 2">
            <a:extLst>
              <a:ext uri="{FF2B5EF4-FFF2-40B4-BE49-F238E27FC236}">
                <a16:creationId xmlns:a16="http://schemas.microsoft.com/office/drawing/2014/main" id="{C8F5E705-02AB-4C94-A591-3A27C905B5C6}"/>
              </a:ext>
              <a:ext uri="{C183D7F6-B498-43B3-948B-1728B52AA6E4}">
                <adec:decorative xmlns:adec="http://schemas.microsoft.com/office/drawing/2017/decorative" val="1"/>
              </a:ext>
            </a:extLst>
          </p:cNvPr>
          <p:cNvSpPr>
            <a:spLocks noGrp="1"/>
          </p:cNvSpPr>
          <p:nvPr>
            <p:ph type="body" sz="quarter" idx="11"/>
          </p:nvPr>
        </p:nvSpPr>
        <p:spPr/>
        <p:txBody>
          <a:bodyPr/>
          <a:lstStyle/>
          <a:p>
            <a:r>
              <a:rPr lang="en-GB"/>
              <a:t> </a:t>
            </a:r>
          </a:p>
        </p:txBody>
      </p:sp>
      <p:pic>
        <p:nvPicPr>
          <p:cNvPr id="5" name="Picture 4">
            <a:extLst>
              <a:ext uri="{FF2B5EF4-FFF2-40B4-BE49-F238E27FC236}">
                <a16:creationId xmlns:a16="http://schemas.microsoft.com/office/drawing/2014/main" id="{07AE104A-D5BA-4EEF-A175-3FE7934A8F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12700"/>
            <a:ext cx="12192000" cy="6858000"/>
          </a:xfrm>
          <a:prstGeom prst="rect">
            <a:avLst/>
          </a:prstGeom>
        </p:spPr>
      </p:pic>
    </p:spTree>
    <p:extLst>
      <p:ext uri="{BB962C8B-B14F-4D97-AF65-F5344CB8AC3E}">
        <p14:creationId xmlns:p14="http://schemas.microsoft.com/office/powerpoint/2010/main" val="146099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25000" b="-25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B73021-22E9-32C7-2A44-16872EAE30AF}"/>
              </a:ext>
            </a:extLst>
          </p:cNvPr>
          <p:cNvSpPr txBox="1"/>
          <p:nvPr/>
        </p:nvSpPr>
        <p:spPr>
          <a:xfrm>
            <a:off x="614363" y="1314450"/>
            <a:ext cx="10587038" cy="42780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“At its heart, life work is storytelling.  It’s about helping children to know and to understand their personal stories and the life experiences that have shaped them.”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Rees 2018: 83</a:t>
            </a:r>
          </a:p>
        </p:txBody>
      </p:sp>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98072" y="6123972"/>
            <a:ext cx="895350" cy="609600"/>
          </a:xfrm>
          <a:prstGeom prst="rect">
            <a:avLst/>
          </a:prstGeom>
        </p:spPr>
      </p:pic>
      <p:sp>
        <p:nvSpPr>
          <p:cNvPr id="2" name="Title 1">
            <a:extLst>
              <a:ext uri="{FF2B5EF4-FFF2-40B4-BE49-F238E27FC236}">
                <a16:creationId xmlns:a16="http://schemas.microsoft.com/office/drawing/2014/main" id="{D17CFCA3-6782-2BA1-B8B6-B6ADB03565BA}"/>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Life work is storytelling</a:t>
            </a:r>
          </a:p>
        </p:txBody>
      </p:sp>
    </p:spTree>
    <p:extLst>
      <p:ext uri="{BB962C8B-B14F-4D97-AF65-F5344CB8AC3E}">
        <p14:creationId xmlns:p14="http://schemas.microsoft.com/office/powerpoint/2010/main" val="30643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5AB3A1-68BD-7044-BC59-E36E67E5CBB3}"/>
              </a:ext>
            </a:extLst>
          </p:cNvPr>
          <p:cNvSpPr txBox="1">
            <a:spLocks noGrp="1"/>
          </p:cNvSpPr>
          <p:nvPr>
            <p:ph type="title" idx="4294967295"/>
          </p:nvPr>
        </p:nvSpPr>
        <p:spPr>
          <a:xfrm>
            <a:off x="5626273" y="300812"/>
            <a:ext cx="597259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9235C"/>
                </a:solidFill>
                <a:effectLst/>
                <a:uLnTx/>
                <a:uFillTx/>
                <a:latin typeface="Arial" panose="020B0604020202020204" pitchFamily="34" charset="0"/>
                <a:ea typeface="+mn-ea"/>
                <a:cs typeface="Arial" panose="020B0604020202020204" pitchFamily="34" charset="0"/>
              </a:rPr>
              <a:t>Whose Story?</a:t>
            </a:r>
            <a:endParaRPr kumimoji="0" lang="en-GB" sz="5400" b="1" i="0" u="none" strike="noStrike" kern="1200" cap="none" spc="0" normalizeH="0" baseline="0" noProof="0" dirty="0">
              <a:ln>
                <a:noFill/>
              </a:ln>
              <a:solidFill>
                <a:srgbClr val="002060"/>
              </a:solidFill>
              <a:effectLst/>
              <a:uLnTx/>
              <a:uFillTx/>
              <a:latin typeface="+mn-lt"/>
              <a:ea typeface="+mn-ea"/>
              <a:cs typeface="+mn-cs"/>
            </a:endParaRPr>
          </a:p>
        </p:txBody>
      </p:sp>
      <p:sp>
        <p:nvSpPr>
          <p:cNvPr id="4" name="TextBox 3">
            <a:extLst>
              <a:ext uri="{FF2B5EF4-FFF2-40B4-BE49-F238E27FC236}">
                <a16:creationId xmlns:a16="http://schemas.microsoft.com/office/drawing/2014/main" id="{3185132E-6CB1-3885-3983-B897E98D1F73}"/>
              </a:ext>
            </a:extLst>
          </p:cNvPr>
          <p:cNvSpPr txBox="1"/>
          <p:nvPr/>
        </p:nvSpPr>
        <p:spPr>
          <a:xfrm>
            <a:off x="5600020" y="1832236"/>
            <a:ext cx="5346001" cy="3170099"/>
          </a:xfrm>
          <a:prstGeom prst="rect">
            <a:avLst/>
          </a:prstGeom>
          <a:noFill/>
        </p:spPr>
        <p:txBody>
          <a:bodyPr wrap="square" rtlCol="0">
            <a:spAutoFit/>
          </a:bodyPr>
          <a:lstStyle/>
          <a:p>
            <a:r>
              <a:rPr lang="en-GB" sz="4000" kern="100" dirty="0">
                <a:effectLst/>
                <a:latin typeface="Calibri" panose="020F0502020204030204" pitchFamily="34" charset="0"/>
                <a:ea typeface="Calibri" panose="020F0502020204030204" pitchFamily="34" charset="0"/>
                <a:cs typeface="Times New Roman" panose="02020603050405020304" pitchFamily="18" charset="0"/>
              </a:rPr>
              <a:t>Everyone in a child or young person’s network can either reveal part of the story, or support the child to understand</a:t>
            </a:r>
            <a:endParaRPr lang="en-GB" sz="4000" dirty="0"/>
          </a:p>
        </p:txBody>
      </p:sp>
      <p:pic>
        <p:nvPicPr>
          <p:cNvPr id="14" name="Picture 13">
            <a:extLst>
              <a:ext uri="{FF2B5EF4-FFF2-40B4-BE49-F238E27FC236}">
                <a16:creationId xmlns:a16="http://schemas.microsoft.com/office/drawing/2014/main" id="{19707A69-B665-6E86-DEF6-FA4E3275CF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26273" y="950877"/>
            <a:ext cx="939453" cy="777240"/>
          </a:xfrm>
          <a:prstGeom prst="rect">
            <a:avLst/>
          </a:prstGeom>
        </p:spPr>
      </p:pic>
      <p:pic>
        <p:nvPicPr>
          <p:cNvPr id="3" name="Picture 3">
            <a:extLst>
              <a:ext uri="{FF2B5EF4-FFF2-40B4-BE49-F238E27FC236}">
                <a16:creationId xmlns:a16="http://schemas.microsoft.com/office/drawing/2014/main" id="{E6194156-F754-F621-0E7C-E3DB3E6012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98072" y="6123972"/>
            <a:ext cx="895350" cy="609600"/>
          </a:xfrm>
          <a:prstGeom prst="rect">
            <a:avLst/>
          </a:prstGeom>
        </p:spPr>
      </p:pic>
      <p:pic>
        <p:nvPicPr>
          <p:cNvPr id="9" name="Picture 8">
            <a:extLst>
              <a:ext uri="{FF2B5EF4-FFF2-40B4-BE49-F238E27FC236}">
                <a16:creationId xmlns:a16="http://schemas.microsoft.com/office/drawing/2014/main" id="{D6470720-AFB8-8A13-44C3-394E0F069B80}"/>
              </a:ext>
              <a:ext uri="{C183D7F6-B498-43B3-948B-1728B52AA6E4}">
                <adec:decorative xmlns:adec="http://schemas.microsoft.com/office/drawing/2017/decorative" val="1"/>
              </a:ext>
            </a:extLst>
          </p:cNvPr>
          <p:cNvPicPr>
            <a:picLocks noChangeAspect="1"/>
          </p:cNvPicPr>
          <p:nvPr/>
        </p:nvPicPr>
        <p:blipFill>
          <a:blip r:embed="rId6"/>
          <a:srcRect l="8117" r="8117"/>
          <a:stretch/>
        </p:blipFill>
        <p:spPr>
          <a:xfrm>
            <a:off x="-3204374" y="-8283"/>
            <a:ext cx="8616335" cy="6858000"/>
          </a:xfrm>
          <a:prstGeom prst="rect">
            <a:avLst/>
          </a:prstGeom>
        </p:spPr>
      </p:pic>
    </p:spTree>
    <p:extLst>
      <p:ext uri="{BB962C8B-B14F-4D97-AF65-F5344CB8AC3E}">
        <p14:creationId xmlns:p14="http://schemas.microsoft.com/office/powerpoint/2010/main" val="2605548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3" ma:contentTypeDescription="Create a new document." ma:contentTypeScope="" ma:versionID="4ca0da5ea03c167ef65541884a2c8c50">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91cd26612475900f65d9f6c77d47707"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391113-094c-4272-bd59-d7a9a76b2edd">
      <Terms xmlns="http://schemas.microsoft.com/office/infopath/2007/PartnerControls"/>
    </lcf76f155ced4ddcb4097134ff3c332f>
    <TaxCatchAll xmlns="94202314-371f-4a32-9f59-6af7e294e9cd" xsi:nil="true"/>
    <SharedWithUsers xmlns="94202314-371f-4a32-9f59-6af7e294e9cd">
      <UserInfo>
        <DisplayName>Joanne Aston</DisplayName>
        <AccountId>20</AccountId>
        <AccountType/>
      </UserInfo>
      <UserInfo>
        <DisplayName>Jenifer Dewar</DisplayName>
        <AccountId>19</AccountId>
        <AccountType/>
      </UserInfo>
      <UserInfo>
        <DisplayName>Lizzie Hills</DisplayName>
        <AccountId>21</AccountId>
        <AccountType/>
      </UserInfo>
    </SharedWithUsers>
  </documentManagement>
</p:properties>
</file>

<file path=customXml/itemProps1.xml><?xml version="1.0" encoding="utf-8"?>
<ds:datastoreItem xmlns:ds="http://schemas.openxmlformats.org/officeDocument/2006/customXml" ds:itemID="{47987470-7BB4-4415-904A-3DF843637BE5}">
  <ds:schemaRefs>
    <ds:schemaRef ds:uri="http://schemas.microsoft.com/sharepoint/v3/contenttype/forms"/>
  </ds:schemaRefs>
</ds:datastoreItem>
</file>

<file path=customXml/itemProps2.xml><?xml version="1.0" encoding="utf-8"?>
<ds:datastoreItem xmlns:ds="http://schemas.openxmlformats.org/officeDocument/2006/customXml" ds:itemID="{F354C17B-21E2-463E-9C5F-EE5315E14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BDE493-AEBB-41E8-B52F-095DEB5618B8}">
  <ds:schemaRefs>
    <ds:schemaRef ds:uri="http://purl.org/dc/elements/1.1/"/>
    <ds:schemaRef ds:uri="http://schemas.microsoft.com/office/infopath/2007/PartnerControls"/>
    <ds:schemaRef ds:uri="94202314-371f-4a32-9f59-6af7e294e9cd"/>
    <ds:schemaRef ds:uri="http://purl.org/dc/terms/"/>
    <ds:schemaRef ds:uri="http://schemas.microsoft.com/office/2006/documentManagement/types"/>
    <ds:schemaRef ds:uri="http://schemas.openxmlformats.org/package/2006/metadata/core-properties"/>
    <ds:schemaRef ds:uri="4d391113-094c-4272-bd59-d7a9a76b2edd"/>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17824</TotalTime>
  <Words>1233</Words>
  <Application>Microsoft Office PowerPoint</Application>
  <PresentationFormat>Widescreen</PresentationFormat>
  <Paragraphs>135</Paragraphs>
  <Slides>27</Slides>
  <Notes>26</Notes>
  <HiddenSlides>0</HiddenSlides>
  <MMClips>2</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1_Office Theme</vt:lpstr>
      <vt:lpstr>2_Office Theme</vt:lpstr>
      <vt:lpstr>Our Life Story Approach  Family Networks are part of everyone’s Norfolk Story</vt:lpstr>
      <vt:lpstr>Welcome</vt:lpstr>
      <vt:lpstr>“We are all a collection of stories, the ones other people tell us and the stories we tell ourselves, these shape who we are”  Richard Rose </vt:lpstr>
      <vt:lpstr>My Norfolk Story</vt:lpstr>
      <vt:lpstr>Principles behind My Norfolk Story</vt:lpstr>
      <vt:lpstr>What does a life story approach look like?</vt:lpstr>
      <vt:lpstr>Ever action is an intervention</vt:lpstr>
      <vt:lpstr>Life work is storytelling</vt:lpstr>
      <vt:lpstr>Whose Story?</vt:lpstr>
      <vt:lpstr>LUUUTT Model</vt:lpstr>
      <vt:lpstr>Storytelling</vt:lpstr>
      <vt:lpstr> What are the barriers to parents and family members telling the stories of their lives?</vt:lpstr>
      <vt:lpstr>In the Moment – or The Long View?</vt:lpstr>
      <vt:lpstr>Going through </vt:lpstr>
      <vt:lpstr>Whose story?</vt:lpstr>
      <vt:lpstr>Pat Crittenden</vt:lpstr>
      <vt:lpstr>Conflict is ok</vt:lpstr>
      <vt:lpstr>Words and Pictures</vt:lpstr>
      <vt:lpstr>Sharing Stories</vt:lpstr>
      <vt:lpstr>Telling Stories</vt:lpstr>
      <vt:lpstr>Unknown Stories</vt:lpstr>
      <vt:lpstr>Untold Stories</vt:lpstr>
      <vt:lpstr>Think process not product</vt:lpstr>
      <vt:lpstr>Group discussion</vt:lpstr>
      <vt:lpstr>Life Story Work is everyone’s responsibility</vt:lpstr>
      <vt:lpstr>Questions?</vt:lpstr>
      <vt:lpstr>Please let us know what you think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Here</dc:title>
  <dc:creator>Thomas Watson</dc:creator>
  <cp:lastModifiedBy>Genevieve Bouquet</cp:lastModifiedBy>
  <cp:revision>32</cp:revision>
  <dcterms:created xsi:type="dcterms:W3CDTF">2023-07-12T15:38:27Z</dcterms:created>
  <dcterms:modified xsi:type="dcterms:W3CDTF">2023-11-29T16:40:58Z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0x0101003BE234AB498C6441AE5D71DD1DC65A61</vt:lpwstr>
  </property>
  <property fmtid="{D5CDD505-2E9C-101B-9397-08002B2CF9AE}" pid="3" name="MediaServiceImageTags">
    <vt:lpwstr/>
  </property>
</Properties>
</file>